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0" r:id="rId16"/>
    <p:sldId id="271" r:id="rId17"/>
    <p:sldId id="268" r:id="rId18"/>
    <p:sldId id="26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2449A2"/>
    <a:srgbClr val="2DC8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43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FE11B-F018-4768-B605-68BA3F476B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BA444C-0B0E-463C-BF41-3730DDCD20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64614C-65EE-40FF-94E4-FCF73CA7E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4C3B0-A382-4F78-BE41-8AD0CDDE556A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EF15C6-753A-48CD-BEC0-438BF28B9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850B63-D72F-48A2-9938-EFB195475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1E8BA-2E5D-4585-86A9-06F31DF43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84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F6A73C-ED5D-45E0-ACC1-38750D0CC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07E52F-E2C6-4E63-8FDD-797EBD402B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E486C4-FF8A-48C2-9EF7-3C55AE55C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4C3B0-A382-4F78-BE41-8AD0CDDE556A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96ED7-8EE4-4C57-AE6F-740461B0A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E16C23-900F-484F-8D62-9400FF3B5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1E8BA-2E5D-4585-86A9-06F31DF43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328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CCAC3-6708-4E95-A899-317D62CF2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1A045B-CE1B-45C5-A4EB-A848EBC7D2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E09259-46C1-4564-9339-6AC1F27C3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4C3B0-A382-4F78-BE41-8AD0CDDE556A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DED9E9-4573-4B0D-942C-2B42D9397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7C448E-3108-4C3F-8FA6-23E29504E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1E8BA-2E5D-4585-86A9-06F31DF43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444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D127A-7FFE-4F6C-B39A-8CFA2EB1B7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DE02FA-E5F3-488B-99AD-E00DC2E9A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5FA285-300C-421F-955A-895C1FE6F4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D1F54F-5F01-4AC3-B2D2-53DE2C921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4C3B0-A382-4F78-BE41-8AD0CDDE556A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D363C1-5B54-48AC-8FEB-1F1ABDAC3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3F4256-B5D6-458C-A4B3-9DB9B3856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1E8BA-2E5D-4585-86A9-06F31DF43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84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49DAB-F6FC-4435-97B4-5F6C0A97B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290605-8AC6-47AF-9296-90AF5DF610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5A0D5D-67CB-4C0D-BFFF-40F87D34E3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E50835-BBB8-4E8E-84EF-0BD461FA71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82960A2-1B31-486D-9F81-3B35791E9B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82A58FC-81DD-4BE6-AB51-4BD8B6346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4C3B0-A382-4F78-BE41-8AD0CDDE556A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6097186-659C-4D66-AB5A-482DE04B4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F230F6-2423-4A1D-80D2-DB76B1F73A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1E8BA-2E5D-4585-86A9-06F31DF43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819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C56C09-E994-49C2-AA18-4161E006B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C75D89-B4EA-4A88-A9DC-913E425E9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4C3B0-A382-4F78-BE41-8AD0CDDE556A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4321CD-FC0F-40A4-B79A-CBC85B5F9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50211E-2E3D-4CEA-ABCE-648322515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1E8BA-2E5D-4585-86A9-06F31DF43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061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CA89FFF-B50F-418D-A17A-175D5C407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4C3B0-A382-4F78-BE41-8AD0CDDE556A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60EC93-4AA3-4E40-97D7-1B8BB0DA3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CE196A-C8A7-4BD4-B9D6-ADEC09A0E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1E8BA-2E5D-4585-86A9-06F31DF43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993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82ABD-0CAE-49AC-9BB1-4BF3E0E28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029918-371E-45C9-9A7C-30F31033CF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CFB331-DDAA-4C40-B00F-4B22162DBC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45A457-3885-42BA-9419-E0C80033E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4C3B0-A382-4F78-BE41-8AD0CDDE556A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90C09B-19E6-442E-9C32-9403791544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2A2E7E-529F-4273-91A4-853ECD9C3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1E8BA-2E5D-4585-86A9-06F31DF43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448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47EF0-8B2D-47DC-8984-E9F487205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E0ADC7-C9B2-400A-9804-BA9C8C187C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00E570-B399-48B4-8526-685CB627B7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7BB541-AB79-4459-BA80-F4C2D8588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4C3B0-A382-4F78-BE41-8AD0CDDE556A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09D7BA-2275-47C3-9103-AC67AB5FA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200F3D-A92D-4345-B9C3-AA9392A76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1E8BA-2E5D-4585-86A9-06F31DF43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874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90FD3-FAEA-4F79-8C78-D43EC809D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EA4695-07C0-4548-B8D1-00355ADE7A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117DF3-2127-48C9-B95A-52345F973F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4C3B0-A382-4F78-BE41-8AD0CDDE556A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B6C31-47A1-4D9D-9268-17CCF3D01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060C49-FE3F-4F51-BA2B-3E73F3ABF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1E8BA-2E5D-4585-86A9-06F31DF43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016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19F5E3-4D1C-4CE0-84C0-C3AB221D5D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02A03A-6047-46E7-99C5-628B3AFE2B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065F32-AFE9-4799-99BF-EF8C4FDAC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4C3B0-A382-4F78-BE41-8AD0CDDE556A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9DBA5A-03B2-44A1-B189-C363DB9A3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77622B-2A8F-4ACE-8C88-0925A7935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1E8BA-2E5D-4585-86A9-06F31DF43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280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449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B318BA-865B-4EF8-9A99-987240041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2D2B18-7DBF-4541-AF5C-FF3695CB8D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8D9973-F006-4529-ADEB-BF104BEEBD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54C3B0-A382-4F78-BE41-8AD0CDDE556A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FB87CF-19C8-4DF2-BE8A-8DC591C2E4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891CE7-AF11-43BB-8481-8D1510CF2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1E8BA-2E5D-4585-86A9-06F31DF43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703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timestables.co.uk/multiplication-tables-check/" TargetMode="External"/><Relationship Id="rId4" Type="http://schemas.openxmlformats.org/officeDocument/2006/relationships/hyperlink" Target="https://mathsframe.co.uk/en/resources/resource/477/Multiplication-Tables-Check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845802-CE04-D0F5-C2CD-99274FA958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3E6F1F-0424-2176-F389-C537516A2E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11540A-5EE0-671B-F826-C855F667364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873FCC3-5F1D-9BC3-8DA8-C02323E1A42A}"/>
              </a:ext>
            </a:extLst>
          </p:cNvPr>
          <p:cNvSpPr/>
          <p:nvPr/>
        </p:nvSpPr>
        <p:spPr>
          <a:xfrm>
            <a:off x="523875" y="495129"/>
            <a:ext cx="11144250" cy="5662468"/>
          </a:xfrm>
          <a:prstGeom prst="rect">
            <a:avLst/>
          </a:prstGeom>
          <a:solidFill>
            <a:schemeClr val="bg1"/>
          </a:solidFill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 white and gray logo&#10;&#10;AI-generated content may be incorrect.">
            <a:extLst>
              <a:ext uri="{FF2B5EF4-FFF2-40B4-BE49-F238E27FC236}">
                <a16:creationId xmlns:a16="http://schemas.microsoft.com/office/drawing/2014/main" id="{3D224F25-C892-A4A9-5E95-D93027C039D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575" y="297749"/>
            <a:ext cx="5072382" cy="64244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8379D45-0156-3667-AD72-A5C9FE856421}"/>
              </a:ext>
            </a:extLst>
          </p:cNvPr>
          <p:cNvSpPr txBox="1"/>
          <p:nvPr/>
        </p:nvSpPr>
        <p:spPr>
          <a:xfrm>
            <a:off x="606418" y="927974"/>
            <a:ext cx="68331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4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9" name="Picture 8" descr="A blue rectangle with white text&#10;&#10;AI-generated content may be incorrect.">
            <a:extLst>
              <a:ext uri="{FF2B5EF4-FFF2-40B4-BE49-F238E27FC236}">
                <a16:creationId xmlns:a16="http://schemas.microsoft.com/office/drawing/2014/main" id="{D1228EDB-EF46-04F4-A49E-221EE05EA1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522" y="5475356"/>
            <a:ext cx="5922145" cy="15158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0B9A03E-4384-E2FF-E267-19E03A830B9F}"/>
              </a:ext>
            </a:extLst>
          </p:cNvPr>
          <p:cNvSpPr txBox="1"/>
          <p:nvPr/>
        </p:nvSpPr>
        <p:spPr>
          <a:xfrm>
            <a:off x="839755" y="1339919"/>
            <a:ext cx="616753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Letter-join No-Lead 8" panose="02000503000000020003" pitchFamily="50" charset="0"/>
              </a:rPr>
              <a:t>Multiplication Tables Check 2025-2026</a:t>
            </a:r>
          </a:p>
        </p:txBody>
      </p:sp>
    </p:spTree>
    <p:extLst>
      <p:ext uri="{BB962C8B-B14F-4D97-AF65-F5344CB8AC3E}">
        <p14:creationId xmlns:p14="http://schemas.microsoft.com/office/powerpoint/2010/main" val="26679599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6933074-D0C4-5202-A5A4-198DBC51F6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DCC51A-8C9B-C329-1FE7-A53150B0C94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8CC710-FB93-0173-3897-2A054E68345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30C7D2-598A-3A03-8488-BE0C10551174}"/>
              </a:ext>
            </a:extLst>
          </p:cNvPr>
          <p:cNvSpPr/>
          <p:nvPr/>
        </p:nvSpPr>
        <p:spPr>
          <a:xfrm>
            <a:off x="523875" y="495129"/>
            <a:ext cx="11144250" cy="5662468"/>
          </a:xfrm>
          <a:prstGeom prst="rect">
            <a:avLst/>
          </a:prstGeom>
          <a:solidFill>
            <a:schemeClr val="bg1"/>
          </a:solidFill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 white and gray logo&#10;&#10;AI-generated content may be incorrect.">
            <a:extLst>
              <a:ext uri="{FF2B5EF4-FFF2-40B4-BE49-F238E27FC236}">
                <a16:creationId xmlns:a16="http://schemas.microsoft.com/office/drawing/2014/main" id="{CDB202DC-8396-4944-FE21-ECB6A46C0D3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575" y="297749"/>
            <a:ext cx="5072382" cy="64244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E4FC2D4-EA16-0268-9A13-536DFF0C2690}"/>
              </a:ext>
            </a:extLst>
          </p:cNvPr>
          <p:cNvSpPr txBox="1"/>
          <p:nvPr/>
        </p:nvSpPr>
        <p:spPr>
          <a:xfrm>
            <a:off x="534223" y="557783"/>
            <a:ext cx="68331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4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9" name="Picture 8" descr="A blue rectangle with white text&#10;&#10;AI-generated content may be incorrect.">
            <a:extLst>
              <a:ext uri="{FF2B5EF4-FFF2-40B4-BE49-F238E27FC236}">
                <a16:creationId xmlns:a16="http://schemas.microsoft.com/office/drawing/2014/main" id="{19D9119D-B492-1C27-E0A1-E7E460103F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522" y="5475356"/>
            <a:ext cx="5922145" cy="15158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D6AC016-3C8B-1B80-055B-E96774B7A92A}"/>
              </a:ext>
            </a:extLst>
          </p:cNvPr>
          <p:cNvSpPr txBox="1"/>
          <p:nvPr/>
        </p:nvSpPr>
        <p:spPr>
          <a:xfrm>
            <a:off x="660040" y="732352"/>
            <a:ext cx="6167535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>
                <a:latin typeface="Letter-join No-Lead 8" panose="02000503000000020003" pitchFamily="50" charset="0"/>
                <a:cs typeface="Arial"/>
              </a:rPr>
              <a:t>What is the purpose of the multiplication tables check?</a:t>
            </a:r>
          </a:p>
          <a:p>
            <a:endParaRPr lang="en-US" sz="2800" dirty="0"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US" sz="2000" dirty="0">
                <a:latin typeface="Letter-join No-Lead 8" panose="02000503000000020003" pitchFamily="50" charset="0"/>
                <a:ea typeface="Arial" charset="0"/>
                <a:cs typeface="Arial"/>
              </a:rPr>
              <a:t>To determine whether year 4 pupils can fluently recall their multiplication tables.</a:t>
            </a:r>
          </a:p>
          <a:p>
            <a:pPr marL="342900" indent="-342900">
              <a:buFont typeface="Arial" charset="0"/>
              <a:buChar char="•"/>
            </a:pPr>
            <a:endParaRPr lang="en-US" sz="2000" dirty="0">
              <a:latin typeface="Letter-join No-Lead 8" panose="02000503000000020003" pitchFamily="50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US" sz="2000" dirty="0">
                <a:latin typeface="Letter-join No-Lead 8" panose="02000503000000020003" pitchFamily="50" charset="0"/>
                <a:ea typeface="Arial" charset="0"/>
                <a:cs typeface="Arial"/>
              </a:rPr>
              <a:t>To help schools to identify pupils who require additional support.</a:t>
            </a:r>
          </a:p>
          <a:p>
            <a:pPr marL="342900" indent="-342900">
              <a:buFont typeface="Arial" charset="0"/>
              <a:buChar char="•"/>
            </a:pPr>
            <a:endParaRPr lang="en-US" sz="2000" dirty="0">
              <a:latin typeface="Letter-join No-Lead 8" panose="02000503000000020003" pitchFamily="50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US" sz="2000" dirty="0">
                <a:latin typeface="Letter-join No-Lead 8" panose="02000503000000020003" pitchFamily="50" charset="0"/>
                <a:ea typeface="Arial" charset="0"/>
                <a:cs typeface="Arial"/>
              </a:rPr>
              <a:t>Children will only be considered fluent in their times tables if they </a:t>
            </a:r>
            <a:endParaRPr lang="en-US" sz="2000" dirty="0">
              <a:latin typeface="Letter-join No-Lead 8" panose="02000503000000020003" pitchFamily="50" charset="0"/>
              <a:ea typeface="Arial" charset="0"/>
              <a:cs typeface="Arial" charset="0"/>
            </a:endParaRPr>
          </a:p>
          <a:p>
            <a:r>
              <a:rPr lang="en-US" sz="2000" dirty="0">
                <a:latin typeface="Letter-join No-Lead 8" panose="02000503000000020003" pitchFamily="50" charset="0"/>
                <a:ea typeface="Arial" charset="0"/>
                <a:cs typeface="Arial"/>
              </a:rPr>
              <a:t>     achieve </a:t>
            </a:r>
            <a:r>
              <a:rPr lang="en-US" sz="2000" b="1" dirty="0">
                <a:latin typeface="Letter-join No-Lead 8" panose="02000503000000020003" pitchFamily="50" charset="0"/>
                <a:ea typeface="Arial" charset="0"/>
                <a:cs typeface="Arial"/>
              </a:rPr>
              <a:t>full marks</a:t>
            </a:r>
            <a:r>
              <a:rPr lang="en-US" sz="2000" dirty="0">
                <a:latin typeface="Letter-join No-Lead 8" panose="02000503000000020003" pitchFamily="50" charset="0"/>
                <a:ea typeface="Arial" charset="0"/>
                <a:cs typeface="Arial"/>
              </a:rPr>
              <a:t>. </a:t>
            </a:r>
            <a:endParaRPr lang="en-US" sz="2000" dirty="0">
              <a:latin typeface="Letter-join No-Lead 8" panose="02000503000000020003" pitchFamily="50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endParaRPr lang="en-US" sz="2000" dirty="0">
              <a:latin typeface="Letter-join No-Lead 8" panose="02000503000000020003" pitchFamily="50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US" sz="2000" dirty="0">
                <a:latin typeface="Letter-join No-Lead 8" panose="02000503000000020003" pitchFamily="50" charset="0"/>
                <a:ea typeface="Arial" charset="0"/>
                <a:cs typeface="Arial"/>
              </a:rPr>
              <a:t>The DfE will create a report on overall results across all schools in England to measure improvements.</a:t>
            </a:r>
          </a:p>
          <a:p>
            <a:endParaRPr lang="en-US" sz="2800" b="1" u="sng" dirty="0">
              <a:latin typeface="Letter-join No-Lead 8" panose="02000503000000020003" pitchFamily="50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13374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6C0A7E-232C-769A-9347-27CBC123C8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81EFD-DA53-8114-97AF-20ED920E649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4740EF-F9EB-C464-7352-620A0F7044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230AE90-F2F2-2EA7-4F6D-9A96CC7C7C7A}"/>
              </a:ext>
            </a:extLst>
          </p:cNvPr>
          <p:cNvSpPr/>
          <p:nvPr/>
        </p:nvSpPr>
        <p:spPr>
          <a:xfrm>
            <a:off x="523875" y="495129"/>
            <a:ext cx="11144250" cy="5662468"/>
          </a:xfrm>
          <a:prstGeom prst="rect">
            <a:avLst/>
          </a:prstGeom>
          <a:solidFill>
            <a:schemeClr val="bg1"/>
          </a:solidFill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 white and gray logo&#10;&#10;AI-generated content may be incorrect.">
            <a:extLst>
              <a:ext uri="{FF2B5EF4-FFF2-40B4-BE49-F238E27FC236}">
                <a16:creationId xmlns:a16="http://schemas.microsoft.com/office/drawing/2014/main" id="{45CF7E0B-5350-598B-F124-2EB0A2B091F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575" y="297749"/>
            <a:ext cx="5072382" cy="64244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77A66BA-AF45-A388-FC89-925726B98352}"/>
              </a:ext>
            </a:extLst>
          </p:cNvPr>
          <p:cNvSpPr txBox="1"/>
          <p:nvPr/>
        </p:nvSpPr>
        <p:spPr>
          <a:xfrm>
            <a:off x="534223" y="557783"/>
            <a:ext cx="68331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4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9" name="Picture 8" descr="A blue rectangle with white text&#10;&#10;AI-generated content may be incorrect.">
            <a:extLst>
              <a:ext uri="{FF2B5EF4-FFF2-40B4-BE49-F238E27FC236}">
                <a16:creationId xmlns:a16="http://schemas.microsoft.com/office/drawing/2014/main" id="{02D74BAE-13CC-D437-20B5-377FBE66E2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522" y="5475356"/>
            <a:ext cx="5922145" cy="15158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CEA1C0E-90B7-5E68-5944-F48D2FD77D91}"/>
              </a:ext>
            </a:extLst>
          </p:cNvPr>
          <p:cNvSpPr txBox="1"/>
          <p:nvPr/>
        </p:nvSpPr>
        <p:spPr>
          <a:xfrm>
            <a:off x="660040" y="732352"/>
            <a:ext cx="616753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Letter-join No-Lead 8" panose="02000503000000020003" pitchFamily="50" charset="0"/>
                <a:cs typeface="Arial"/>
              </a:rPr>
              <a:t>When will the multiplication tables check be carried out?</a:t>
            </a:r>
            <a:endParaRPr lang="en-GB" sz="2800" u="sng" dirty="0">
              <a:latin typeface="Letter-join No-Lead 8" panose="02000503000000020003" pitchFamily="50" charset="0"/>
              <a:cs typeface="Arial"/>
            </a:endParaRPr>
          </a:p>
          <a:p>
            <a:endParaRPr lang="en-US" sz="2800" dirty="0">
              <a:latin typeface="Letter-join No-Lead 8" panose="02000503000000020003" pitchFamily="50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ea typeface="Arial" charset="0"/>
                <a:cs typeface="Arial"/>
              </a:rPr>
              <a:t>There will be </a:t>
            </a:r>
            <a:r>
              <a:rPr lang="en-GB" sz="2000" b="1" dirty="0">
                <a:solidFill>
                  <a:srgbClr val="388CDA"/>
                </a:solidFill>
                <a:latin typeface="Letter-join No-Lead 8" panose="02000503000000020003" pitchFamily="50" charset="0"/>
                <a:ea typeface="Arial" charset="0"/>
                <a:cs typeface="Arial"/>
              </a:rPr>
              <a:t>3-week window in June</a:t>
            </a:r>
            <a:r>
              <a:rPr lang="en-GB" sz="2000" dirty="0">
                <a:latin typeface="Letter-join No-Lead 8" panose="02000503000000020003" pitchFamily="50" charset="0"/>
                <a:ea typeface="Arial" charset="0"/>
                <a:cs typeface="Arial"/>
              </a:rPr>
              <a:t> for the administration of the check. </a:t>
            </a:r>
            <a:endParaRPr lang="en-GB" sz="2000" dirty="0">
              <a:latin typeface="Letter-join No-Lead 8" panose="02000503000000020003" pitchFamily="50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endParaRPr lang="en-GB" sz="2000" dirty="0">
              <a:latin typeface="Letter-join No-Lead 8" panose="02000503000000020003" pitchFamily="50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ea typeface="Arial" charset="0"/>
                <a:cs typeface="Arial"/>
              </a:rPr>
              <a:t>There is </a:t>
            </a:r>
            <a:r>
              <a:rPr lang="en-GB" sz="2000" b="1" dirty="0">
                <a:solidFill>
                  <a:srgbClr val="388CDA"/>
                </a:solidFill>
                <a:latin typeface="Letter-join No-Lead 8" panose="02000503000000020003" pitchFamily="50" charset="0"/>
                <a:ea typeface="Arial" charset="0"/>
                <a:cs typeface="Arial"/>
              </a:rPr>
              <a:t>no set day </a:t>
            </a:r>
            <a:r>
              <a:rPr lang="en-GB" sz="2000" dirty="0">
                <a:latin typeface="Letter-join No-Lead 8" panose="02000503000000020003" pitchFamily="50" charset="0"/>
                <a:ea typeface="Arial" charset="0"/>
                <a:cs typeface="Arial"/>
              </a:rPr>
              <a:t>to administer the check.</a:t>
            </a:r>
          </a:p>
          <a:p>
            <a:pPr marL="342900" indent="-342900">
              <a:buFont typeface="Arial" charset="0"/>
              <a:buChar char="•"/>
            </a:pPr>
            <a:endParaRPr lang="en-GB" sz="2000" dirty="0">
              <a:solidFill>
                <a:srgbClr val="388CDA"/>
              </a:solidFill>
              <a:latin typeface="Letter-join No-Lead 8" panose="02000503000000020003" pitchFamily="50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ea typeface="Arial" charset="0"/>
                <a:cs typeface="Arial"/>
              </a:rPr>
              <a:t>Children are not expected to take the check at the same time. </a:t>
            </a:r>
            <a:endParaRPr lang="en-GB" sz="2000" dirty="0">
              <a:latin typeface="Letter-join No-Lead 8" panose="02000503000000020003" pitchFamily="50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endParaRPr lang="en-GB" sz="2000" dirty="0">
              <a:latin typeface="Letter-join No-Lead 8" panose="02000503000000020003" pitchFamily="50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ea typeface="Arial" charset="0"/>
                <a:cs typeface="Arial"/>
              </a:rPr>
              <a:t>All eligible* year 4 pupils England will be required to take the check.</a:t>
            </a:r>
          </a:p>
          <a:p>
            <a:endParaRPr lang="en-US" sz="2800" b="1" u="sng" dirty="0">
              <a:latin typeface="Letter-join No-Lead 8" panose="02000503000000020003" pitchFamily="50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97227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D00585-7FF4-BB71-DE69-0AB34073F4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B3F1C-29D7-4B3B-091F-91EDF97C988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09DDC4-2B88-2ED6-5922-F074AE25577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784E088-9E31-BA14-4045-FE0C83A77C8F}"/>
              </a:ext>
            </a:extLst>
          </p:cNvPr>
          <p:cNvSpPr/>
          <p:nvPr/>
        </p:nvSpPr>
        <p:spPr>
          <a:xfrm>
            <a:off x="523875" y="495129"/>
            <a:ext cx="11144250" cy="5662468"/>
          </a:xfrm>
          <a:prstGeom prst="rect">
            <a:avLst/>
          </a:prstGeom>
          <a:solidFill>
            <a:schemeClr val="bg1"/>
          </a:solidFill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 white and gray logo&#10;&#10;AI-generated content may be incorrect.">
            <a:extLst>
              <a:ext uri="{FF2B5EF4-FFF2-40B4-BE49-F238E27FC236}">
                <a16:creationId xmlns:a16="http://schemas.microsoft.com/office/drawing/2014/main" id="{234CF1FC-970A-EC47-09C5-E60C85F6FAA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575" y="297749"/>
            <a:ext cx="5072382" cy="64244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EC5CE9E-A123-AC88-9C39-41E64655128C}"/>
              </a:ext>
            </a:extLst>
          </p:cNvPr>
          <p:cNvSpPr txBox="1"/>
          <p:nvPr/>
        </p:nvSpPr>
        <p:spPr>
          <a:xfrm>
            <a:off x="534223" y="557783"/>
            <a:ext cx="68331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4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9" name="Picture 8" descr="A blue rectangle with white text&#10;&#10;AI-generated content may be incorrect.">
            <a:extLst>
              <a:ext uri="{FF2B5EF4-FFF2-40B4-BE49-F238E27FC236}">
                <a16:creationId xmlns:a16="http://schemas.microsoft.com/office/drawing/2014/main" id="{CCC84CD5-7333-9544-BD65-B6797DD04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522" y="5475356"/>
            <a:ext cx="5922145" cy="15158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F854D8-904B-B704-44DF-242A01AB9057}"/>
              </a:ext>
            </a:extLst>
          </p:cNvPr>
          <p:cNvSpPr txBox="1"/>
          <p:nvPr/>
        </p:nvSpPr>
        <p:spPr>
          <a:xfrm>
            <a:off x="660040" y="732352"/>
            <a:ext cx="6167535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Letter-join No-Lead 8" panose="02000503000000020003" pitchFamily="50" charset="0"/>
                <a:ea typeface="Arial" charset="0"/>
                <a:cs typeface="Arial"/>
              </a:rPr>
              <a:t>How is the MTC carried out? </a:t>
            </a:r>
          </a:p>
          <a:p>
            <a:endParaRPr lang="en-GB" sz="2800" dirty="0">
              <a:latin typeface="Letter-join No-Lead 8" panose="02000503000000020003" pitchFamily="50" charset="0"/>
              <a:ea typeface="Arial" charset="0"/>
              <a:cs typeface="Arial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ea typeface="Arial" charset="0"/>
                <a:cs typeface="Arial"/>
              </a:rPr>
              <a:t>The multiplication check will take </a:t>
            </a:r>
            <a:r>
              <a:rPr lang="en-GB" sz="2000" b="1" dirty="0">
                <a:solidFill>
                  <a:srgbClr val="388CDA"/>
                </a:solidFill>
                <a:latin typeface="Letter-join No-Lead 8" panose="02000503000000020003" pitchFamily="50" charset="0"/>
                <a:ea typeface="Arial" charset="0"/>
                <a:cs typeface="Arial"/>
              </a:rPr>
              <a:t>less than 5 minutes per pupil</a:t>
            </a:r>
            <a:r>
              <a:rPr lang="en-GB" sz="2000" dirty="0">
                <a:latin typeface="Letter-join No-Lead 8" panose="02000503000000020003" pitchFamily="50" charset="0"/>
                <a:ea typeface="Arial" charset="0"/>
                <a:cs typeface="Arial"/>
              </a:rPr>
              <a:t>. </a:t>
            </a:r>
            <a:endParaRPr lang="en-GB" sz="2000" dirty="0">
              <a:latin typeface="Letter-join No-Lead 8" panose="02000503000000020003" pitchFamily="50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endParaRPr lang="en-GB" sz="2000" dirty="0">
              <a:latin typeface="Letter-join No-Lead 8" panose="02000503000000020003" pitchFamily="50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ea typeface="Arial" charset="0"/>
                <a:cs typeface="Arial"/>
              </a:rPr>
              <a:t>Children will get </a:t>
            </a:r>
            <a:r>
              <a:rPr lang="en-GB" sz="2000" b="1" dirty="0">
                <a:solidFill>
                  <a:srgbClr val="388CDA"/>
                </a:solidFill>
                <a:latin typeface="Letter-join No-Lead 8" panose="02000503000000020003" pitchFamily="50" charset="0"/>
                <a:ea typeface="Arial" charset="0"/>
                <a:cs typeface="Arial"/>
              </a:rPr>
              <a:t>6 seconds</a:t>
            </a:r>
            <a:r>
              <a:rPr lang="en-GB" sz="2000" dirty="0">
                <a:solidFill>
                  <a:srgbClr val="388CDA"/>
                </a:solidFill>
                <a:latin typeface="Letter-join No-Lead 8" panose="02000503000000020003" pitchFamily="50" charset="0"/>
                <a:ea typeface="Arial" charset="0"/>
                <a:cs typeface="Arial"/>
              </a:rPr>
              <a:t> </a:t>
            </a:r>
            <a:r>
              <a:rPr lang="en-GB" sz="2000" dirty="0">
                <a:latin typeface="Letter-join No-Lead 8" panose="02000503000000020003" pitchFamily="50" charset="0"/>
                <a:ea typeface="Arial" charset="0"/>
                <a:cs typeface="Arial"/>
              </a:rPr>
              <a:t>from the time the question appears to input their answer. </a:t>
            </a:r>
            <a:endParaRPr lang="en-GB" sz="2000" dirty="0">
              <a:latin typeface="Letter-join No-Lead 8" panose="02000503000000020003" pitchFamily="50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endParaRPr lang="en-GB" sz="2000" dirty="0">
              <a:latin typeface="Letter-join No-Lead 8" panose="02000503000000020003" pitchFamily="50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ea typeface="Arial" charset="0"/>
                <a:cs typeface="Arial"/>
              </a:rPr>
              <a:t>There will be </a:t>
            </a:r>
            <a:r>
              <a:rPr lang="en-GB" sz="2000" b="1" dirty="0">
                <a:solidFill>
                  <a:srgbClr val="388CDA"/>
                </a:solidFill>
                <a:latin typeface="Letter-join No-Lead 8" panose="02000503000000020003" pitchFamily="50" charset="0"/>
                <a:ea typeface="Arial" charset="0"/>
                <a:cs typeface="Arial"/>
              </a:rPr>
              <a:t>25 questions</a:t>
            </a:r>
            <a:r>
              <a:rPr lang="en-GB" sz="2000" dirty="0">
                <a:latin typeface="Letter-join No-Lead 8" panose="02000503000000020003" pitchFamily="50" charset="0"/>
                <a:ea typeface="Arial" charset="0"/>
                <a:cs typeface="Arial"/>
              </a:rPr>
              <a:t> with a 3 second pause in-between questions. </a:t>
            </a:r>
          </a:p>
          <a:p>
            <a:pPr marL="342900" indent="-342900">
              <a:buFont typeface="Arial" charset="0"/>
              <a:buChar char="•"/>
            </a:pPr>
            <a:endParaRPr lang="en-GB" sz="2000" dirty="0">
              <a:latin typeface="Letter-join No-Lead 8" panose="02000503000000020003" pitchFamily="50" charset="0"/>
              <a:ea typeface="Arial" charset="0"/>
              <a:cs typeface="Arial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ea typeface="Arial" charset="0"/>
                <a:cs typeface="Arial"/>
              </a:rPr>
              <a:t>The children will work one to one with myself or other teaching staff.</a:t>
            </a:r>
          </a:p>
          <a:p>
            <a:pPr marL="342900" indent="-342900">
              <a:buFont typeface="Arial" charset="0"/>
              <a:buChar char="•"/>
            </a:pPr>
            <a:endParaRPr lang="en-GB" sz="2000" dirty="0">
              <a:latin typeface="Letter-join No-Lead 8" panose="02000503000000020003" pitchFamily="50" charset="0"/>
              <a:ea typeface="Arial" charset="0"/>
              <a:cs typeface="Arial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ea typeface="Arial" charset="0"/>
                <a:cs typeface="Arial"/>
              </a:rPr>
              <a:t>They will be given time to practice beforehand. </a:t>
            </a:r>
            <a:endParaRPr lang="en-GB" sz="2000" dirty="0">
              <a:latin typeface="Letter-join No-Lead 8" panose="02000503000000020003" pitchFamily="50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625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55BEDC-14C7-F4D5-AC4E-DCDE42600F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065AAD-9D5E-2115-D9B9-6B3E7C43A8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9B8466-CE1B-4D81-C354-2088858D7D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500D92-966C-6A7C-3195-336CF8FE0667}"/>
              </a:ext>
            </a:extLst>
          </p:cNvPr>
          <p:cNvSpPr/>
          <p:nvPr/>
        </p:nvSpPr>
        <p:spPr>
          <a:xfrm>
            <a:off x="523875" y="495129"/>
            <a:ext cx="11144250" cy="5662468"/>
          </a:xfrm>
          <a:prstGeom prst="rect">
            <a:avLst/>
          </a:prstGeom>
          <a:solidFill>
            <a:schemeClr val="bg1"/>
          </a:solidFill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 white and gray logo&#10;&#10;AI-generated content may be incorrect.">
            <a:extLst>
              <a:ext uri="{FF2B5EF4-FFF2-40B4-BE49-F238E27FC236}">
                <a16:creationId xmlns:a16="http://schemas.microsoft.com/office/drawing/2014/main" id="{85B4BFB0-B243-81F1-0E20-26E15F319C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575" y="297749"/>
            <a:ext cx="5072382" cy="64244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BDCE1B-223E-7364-3E92-5BD5F4F5B6FD}"/>
              </a:ext>
            </a:extLst>
          </p:cNvPr>
          <p:cNvSpPr txBox="1"/>
          <p:nvPr/>
        </p:nvSpPr>
        <p:spPr>
          <a:xfrm>
            <a:off x="534223" y="557783"/>
            <a:ext cx="68331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4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9" name="Picture 8" descr="A blue rectangle with white text&#10;&#10;AI-generated content may be incorrect.">
            <a:extLst>
              <a:ext uri="{FF2B5EF4-FFF2-40B4-BE49-F238E27FC236}">
                <a16:creationId xmlns:a16="http://schemas.microsoft.com/office/drawing/2014/main" id="{1C884DD7-CF5D-BA21-7FDC-149F24D4EA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522" y="5475356"/>
            <a:ext cx="5922145" cy="15158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A5D854-E947-1E4D-6740-1425A20A8F24}"/>
              </a:ext>
            </a:extLst>
          </p:cNvPr>
          <p:cNvSpPr txBox="1"/>
          <p:nvPr/>
        </p:nvSpPr>
        <p:spPr>
          <a:xfrm>
            <a:off x="660040" y="732352"/>
            <a:ext cx="6167535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Letter-join No-Lead 8" panose="02000503000000020003" pitchFamily="50" charset="0"/>
                <a:cs typeface="Arial"/>
              </a:rPr>
              <a:t>The questions </a:t>
            </a:r>
            <a:endParaRPr lang="en-GB" sz="2000" dirty="0">
              <a:latin typeface="Letter-join No-Lead 8" panose="02000503000000020003" pitchFamily="50" charset="0"/>
              <a:cs typeface="Arial"/>
            </a:endParaRPr>
          </a:p>
          <a:p>
            <a:endParaRPr lang="en-GB" sz="2000" dirty="0">
              <a:latin typeface="Letter-join No-Lead 8" panose="02000503000000020003" pitchFamily="50" charset="0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cs typeface="Arial"/>
              </a:rPr>
              <a:t>Each pupil will be </a:t>
            </a:r>
            <a:r>
              <a:rPr lang="en-GB" sz="2000" b="1" dirty="0">
                <a:solidFill>
                  <a:srgbClr val="388CDA"/>
                </a:solidFill>
                <a:latin typeface="Letter-join No-Lead 8" panose="02000503000000020003" pitchFamily="50" charset="0"/>
                <a:cs typeface="Arial"/>
              </a:rPr>
              <a:t>randomly assigned </a:t>
            </a:r>
            <a:r>
              <a:rPr lang="en-GB" sz="2000" dirty="0">
                <a:latin typeface="Letter-join No-Lead 8" panose="02000503000000020003" pitchFamily="50" charset="0"/>
                <a:cs typeface="Arial"/>
              </a:rPr>
              <a:t>a set of questions. </a:t>
            </a:r>
            <a:endParaRPr lang="en-GB" sz="20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cs typeface="Arial"/>
              </a:rPr>
              <a:t>There will be repeated questions across different checks each year, but no more than 30% of questions will be repeated in any two checks.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cs typeface="Arial"/>
              </a:rPr>
              <a:t>Children will </a:t>
            </a:r>
            <a:r>
              <a:rPr lang="en-GB" sz="2000" b="1" dirty="0">
                <a:solidFill>
                  <a:srgbClr val="388CDA"/>
                </a:solidFill>
                <a:latin typeface="Letter-join No-Lead 8" panose="02000503000000020003" pitchFamily="50" charset="0"/>
                <a:cs typeface="Arial"/>
              </a:rPr>
              <a:t>only face multiplication statements </a:t>
            </a:r>
            <a:r>
              <a:rPr lang="en-GB" sz="2000" dirty="0">
                <a:latin typeface="Letter-join No-Lead 8" panose="02000503000000020003" pitchFamily="50" charset="0"/>
                <a:cs typeface="Arial"/>
              </a:rPr>
              <a:t>in the check (not related division facts).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cs typeface="Arial"/>
              </a:rPr>
              <a:t>Pupils will not see their individual results when they complete the check. </a:t>
            </a:r>
            <a:endParaRPr lang="en-GB" sz="2000" dirty="0">
              <a:latin typeface="Letter-join No-Lead 8" panose="02000503000000020003" pitchFamily="50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5734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5AF877-B4A9-B452-2A25-8356B7D884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B06CA-816F-72DF-DBAF-AB6CFDF16B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D7F79A-E575-C55B-AA2F-5648ACDC487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E1CA96-D3D6-21C6-D336-9314C124ABD3}"/>
              </a:ext>
            </a:extLst>
          </p:cNvPr>
          <p:cNvSpPr/>
          <p:nvPr/>
        </p:nvSpPr>
        <p:spPr>
          <a:xfrm>
            <a:off x="523875" y="495129"/>
            <a:ext cx="11144250" cy="5662468"/>
          </a:xfrm>
          <a:prstGeom prst="rect">
            <a:avLst/>
          </a:prstGeom>
          <a:solidFill>
            <a:schemeClr val="bg1"/>
          </a:solidFill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 white and gray logo&#10;&#10;AI-generated content may be incorrect.">
            <a:extLst>
              <a:ext uri="{FF2B5EF4-FFF2-40B4-BE49-F238E27FC236}">
                <a16:creationId xmlns:a16="http://schemas.microsoft.com/office/drawing/2014/main" id="{F4D63582-3BF3-0938-28EA-DDD1BAFAAD0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575" y="297749"/>
            <a:ext cx="5072382" cy="64244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2227EF-3CD6-73B5-2297-7729E2039195}"/>
              </a:ext>
            </a:extLst>
          </p:cNvPr>
          <p:cNvSpPr txBox="1"/>
          <p:nvPr/>
        </p:nvSpPr>
        <p:spPr>
          <a:xfrm>
            <a:off x="534223" y="557783"/>
            <a:ext cx="68331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4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9" name="Picture 8" descr="A blue rectangle with white text&#10;&#10;AI-generated content may be incorrect.">
            <a:extLst>
              <a:ext uri="{FF2B5EF4-FFF2-40B4-BE49-F238E27FC236}">
                <a16:creationId xmlns:a16="http://schemas.microsoft.com/office/drawing/2014/main" id="{9738441D-54FA-1E86-757E-317570FE5B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522" y="5475356"/>
            <a:ext cx="5922145" cy="15158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BF0EFA2-5F4C-D84F-8F9A-0A59DD3C8B3E}"/>
              </a:ext>
            </a:extLst>
          </p:cNvPr>
          <p:cNvSpPr txBox="1"/>
          <p:nvPr/>
        </p:nvSpPr>
        <p:spPr>
          <a:xfrm>
            <a:off x="660040" y="732352"/>
            <a:ext cx="6167535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Letter-join No-Lead 8" panose="02000503000000020003" pitchFamily="50" charset="0"/>
                <a:cs typeface="Arial"/>
              </a:rPr>
              <a:t>The questions </a:t>
            </a:r>
          </a:p>
          <a:p>
            <a:endParaRPr lang="en-GB" sz="2800" b="1" u="sng" dirty="0">
              <a:latin typeface="Letter-join No-Lead 8" panose="02000503000000020003" pitchFamily="50" charset="0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cs typeface="Arial"/>
              </a:rPr>
              <a:t>There will always be questions from the 3, 4, 5, 6, 7, 8, 9, 11 and 12 multiplication tables in each check.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cs typeface="Arial"/>
              </a:rPr>
              <a:t>There will be no questions from the 1 times table (e.g. 1 x 8 or 8 x 1).</a:t>
            </a:r>
          </a:p>
          <a:p>
            <a:endParaRPr lang="en-GB" sz="20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cs typeface="Arial"/>
              </a:rPr>
              <a:t>The 6, 7, 8, 9 and 12 times tables are more likely to be asked.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cs typeface="Arial"/>
              </a:rPr>
              <a:t>There will only be a maximum of 7 questions from the 2, 5 and 10 times tables.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cs typeface="Arial"/>
              </a:rPr>
              <a:t>Reversal of questions will not feature in the same check  (e.g. 2 x 7 and 7 x 2. )</a:t>
            </a:r>
            <a:endParaRPr lang="en-GB" sz="20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endParaRPr lang="en-GB" sz="2000" dirty="0">
              <a:latin typeface="Letter-join No-Lead 8" panose="02000503000000020003" pitchFamily="50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69673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459226-A254-DBB6-3D0C-9EF0D6054B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99E96-F5D0-E6B8-D338-3D74DE35F8B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54DC4-7667-1009-D95D-5135014D8EA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8B54E6-F61B-F19F-6988-40B48E61C032}"/>
              </a:ext>
            </a:extLst>
          </p:cNvPr>
          <p:cNvSpPr/>
          <p:nvPr/>
        </p:nvSpPr>
        <p:spPr>
          <a:xfrm>
            <a:off x="523875" y="495129"/>
            <a:ext cx="11144250" cy="5662468"/>
          </a:xfrm>
          <a:prstGeom prst="rect">
            <a:avLst/>
          </a:prstGeom>
          <a:solidFill>
            <a:schemeClr val="bg1"/>
          </a:solidFill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 white and gray logo&#10;&#10;AI-generated content may be incorrect.">
            <a:extLst>
              <a:ext uri="{FF2B5EF4-FFF2-40B4-BE49-F238E27FC236}">
                <a16:creationId xmlns:a16="http://schemas.microsoft.com/office/drawing/2014/main" id="{FB6A51C9-DCF9-D391-62CF-6A7EFDBDE6C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575" y="297749"/>
            <a:ext cx="5072382" cy="64244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7DE5C58-C584-F0BE-396D-B5EF16851BEF}"/>
              </a:ext>
            </a:extLst>
          </p:cNvPr>
          <p:cNvSpPr txBox="1"/>
          <p:nvPr/>
        </p:nvSpPr>
        <p:spPr>
          <a:xfrm>
            <a:off x="534223" y="557783"/>
            <a:ext cx="68331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4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9" name="Picture 8" descr="A blue rectangle with white text&#10;&#10;AI-generated content may be incorrect.">
            <a:extLst>
              <a:ext uri="{FF2B5EF4-FFF2-40B4-BE49-F238E27FC236}">
                <a16:creationId xmlns:a16="http://schemas.microsoft.com/office/drawing/2014/main" id="{3D8ED956-E759-1141-1789-C37BFD525E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522" y="5475356"/>
            <a:ext cx="5922145" cy="15158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81102C6-5A3C-039E-197C-3E9BC5FDFD0A}"/>
              </a:ext>
            </a:extLst>
          </p:cNvPr>
          <p:cNvSpPr txBox="1"/>
          <p:nvPr/>
        </p:nvSpPr>
        <p:spPr>
          <a:xfrm>
            <a:off x="660040" y="732352"/>
            <a:ext cx="6167535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Letter-join No-Lead 8" panose="02000503000000020003" pitchFamily="50" charset="0"/>
                <a:cs typeface="Arial"/>
              </a:rPr>
              <a:t>The questions </a:t>
            </a:r>
          </a:p>
          <a:p>
            <a:endParaRPr lang="en-GB" sz="2800" b="1" u="sng" dirty="0">
              <a:latin typeface="Letter-join No-Lead 8" panose="02000503000000020003" pitchFamily="50" charset="0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cs typeface="Arial"/>
              </a:rPr>
              <a:t>There will always be questions from the 3, 4, 5, 6, 7, 8, 9, 11 and 12 multiplication tables in each check.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cs typeface="Arial"/>
              </a:rPr>
              <a:t>There will be no questions from the 1 times table (e.g. 1 x 8 or 8 x 1).</a:t>
            </a:r>
          </a:p>
          <a:p>
            <a:endParaRPr lang="en-GB" sz="20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cs typeface="Arial"/>
              </a:rPr>
              <a:t>The 6, 7, 8, 9 and 12 times tables are more likely to be asked.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cs typeface="Arial"/>
              </a:rPr>
              <a:t>There will only be a maximum of 7 questions from the 2, 5 and 10 times tables.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No-Lead 8" panose="02000503000000020003" pitchFamily="50" charset="0"/>
                <a:cs typeface="Arial"/>
              </a:rPr>
              <a:t>Reversal of questions will not feature in the same check  (e.g. 2 x 7 and 7 x 2. )</a:t>
            </a:r>
            <a:endParaRPr lang="en-GB" sz="20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endParaRPr lang="en-GB" sz="2000" dirty="0">
              <a:latin typeface="Letter-join No-Lead 8" panose="02000503000000020003" pitchFamily="50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623580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582FBD-7B9F-B0AB-6919-90F9D96FAC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8DDD7C-0D71-F11C-9455-D6AEC27F1EF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C7D69D-AC34-D3A3-109C-3118F74F6BB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440D80-A2EA-93D8-DA29-B549A5ADA197}"/>
              </a:ext>
            </a:extLst>
          </p:cNvPr>
          <p:cNvSpPr/>
          <p:nvPr/>
        </p:nvSpPr>
        <p:spPr>
          <a:xfrm>
            <a:off x="523875" y="495129"/>
            <a:ext cx="11144250" cy="5662468"/>
          </a:xfrm>
          <a:prstGeom prst="rect">
            <a:avLst/>
          </a:prstGeom>
          <a:solidFill>
            <a:schemeClr val="bg1"/>
          </a:solidFill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 white and gray logo&#10;&#10;AI-generated content may be incorrect.">
            <a:extLst>
              <a:ext uri="{FF2B5EF4-FFF2-40B4-BE49-F238E27FC236}">
                <a16:creationId xmlns:a16="http://schemas.microsoft.com/office/drawing/2014/main" id="{5BE797C7-27D8-7D06-4D7B-624DC217578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575" y="297749"/>
            <a:ext cx="5072382" cy="64244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956EAE1-2926-6FF3-4958-A8E343E9C7CE}"/>
              </a:ext>
            </a:extLst>
          </p:cNvPr>
          <p:cNvSpPr txBox="1"/>
          <p:nvPr/>
        </p:nvSpPr>
        <p:spPr>
          <a:xfrm>
            <a:off x="534223" y="557783"/>
            <a:ext cx="68331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4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9" name="Picture 8" descr="A blue rectangle with white text&#10;&#10;AI-generated content may be incorrect.">
            <a:extLst>
              <a:ext uri="{FF2B5EF4-FFF2-40B4-BE49-F238E27FC236}">
                <a16:creationId xmlns:a16="http://schemas.microsoft.com/office/drawing/2014/main" id="{201CA618-6ED8-EE69-3EF0-8057DD6B2F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522" y="5475356"/>
            <a:ext cx="5922145" cy="15158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1AB2140-F951-1177-E920-2DBB9D37F2ED}"/>
              </a:ext>
            </a:extLst>
          </p:cNvPr>
          <p:cNvSpPr txBox="1"/>
          <p:nvPr/>
        </p:nvSpPr>
        <p:spPr>
          <a:xfrm>
            <a:off x="660040" y="732352"/>
            <a:ext cx="6167535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Letter-join No-Lead 8" panose="02000503000000020003" pitchFamily="50" charset="0"/>
                <a:cs typeface="Arial"/>
              </a:rPr>
              <a:t>The questions </a:t>
            </a:r>
          </a:p>
          <a:p>
            <a:endParaRPr lang="en-GB" sz="2800" b="1" u="sng" dirty="0">
              <a:latin typeface="Letter-join No-Lead 8" panose="02000503000000020003" pitchFamily="50" charset="0"/>
              <a:cs typeface="Arial"/>
            </a:endParaRPr>
          </a:p>
          <a:p>
            <a:r>
              <a:rPr lang="en-US" sz="2000" dirty="0">
                <a:latin typeface="Letter-join No-Lead 8" panose="02000503000000020003" pitchFamily="50" charset="0"/>
                <a:cs typeface="Arial"/>
              </a:rPr>
              <a:t>The following 11 multiplication questions are more likely to be asked: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Letter-join No-Lead 8" panose="02000503000000020003" pitchFamily="50" charset="0"/>
                <a:cs typeface="Arial"/>
              </a:rPr>
              <a:t>6 x 6       6 x 7         6 x 8          6 x 9        6 x 12</a:t>
            </a:r>
          </a:p>
          <a:p>
            <a:pPr lvl="1"/>
            <a:endParaRPr lang="en-US" sz="2000" dirty="0">
              <a:latin typeface="Letter-join No-Lead 8" panose="02000503000000020003" pitchFamily="50" charset="0"/>
              <a:cs typeface="Arial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Letter-join No-Lead 8" panose="02000503000000020003" pitchFamily="50" charset="0"/>
                <a:cs typeface="Arial"/>
              </a:rPr>
              <a:t>7 x 8       7 x 9         7 x 12</a:t>
            </a:r>
          </a:p>
          <a:p>
            <a:pPr lvl="1"/>
            <a:endParaRPr lang="en-US" sz="2000" dirty="0">
              <a:latin typeface="Letter-join No-Lead 8" panose="02000503000000020003" pitchFamily="50" charset="0"/>
              <a:cs typeface="Arial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Letter-join No-Lead 8" panose="02000503000000020003" pitchFamily="50" charset="0"/>
                <a:cs typeface="Arial"/>
              </a:rPr>
              <a:t>8 x 9       8 x 12</a:t>
            </a:r>
          </a:p>
          <a:p>
            <a:pPr lvl="1"/>
            <a:endParaRPr lang="en-US" sz="2000" dirty="0">
              <a:latin typeface="Letter-join No-Lead 8" panose="02000503000000020003" pitchFamily="50" charset="0"/>
              <a:cs typeface="Arial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Letter-join No-Lead 8" panose="02000503000000020003" pitchFamily="50" charset="0"/>
                <a:cs typeface="Arial"/>
              </a:rPr>
              <a:t>12 x 12</a:t>
            </a:r>
          </a:p>
          <a:p>
            <a:endParaRPr lang="en-GB" sz="2000" dirty="0">
              <a:latin typeface="Letter-join No-Lead 8" panose="02000503000000020003" pitchFamily="50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799914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F78AB2-F2F1-696B-7646-BA8D0B36E7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9F380-F8BD-2138-4B4E-7A063E970CF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A32C91-163E-984E-E925-1FA8E2BB661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A5A84C-4A5B-2E50-20F3-6DC0FDAD1942}"/>
              </a:ext>
            </a:extLst>
          </p:cNvPr>
          <p:cNvSpPr/>
          <p:nvPr/>
        </p:nvSpPr>
        <p:spPr>
          <a:xfrm>
            <a:off x="523875" y="495129"/>
            <a:ext cx="11144250" cy="5662468"/>
          </a:xfrm>
          <a:prstGeom prst="rect">
            <a:avLst/>
          </a:prstGeom>
          <a:solidFill>
            <a:schemeClr val="bg1"/>
          </a:solidFill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 white and gray logo&#10;&#10;AI-generated content may be incorrect.">
            <a:extLst>
              <a:ext uri="{FF2B5EF4-FFF2-40B4-BE49-F238E27FC236}">
                <a16:creationId xmlns:a16="http://schemas.microsoft.com/office/drawing/2014/main" id="{9B0F31E5-96D3-B583-3664-C838697B0A2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575" y="297749"/>
            <a:ext cx="5072382" cy="64244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15B2779-866A-1CF1-127C-B1A570202EF0}"/>
              </a:ext>
            </a:extLst>
          </p:cNvPr>
          <p:cNvSpPr txBox="1"/>
          <p:nvPr/>
        </p:nvSpPr>
        <p:spPr>
          <a:xfrm>
            <a:off x="534223" y="557783"/>
            <a:ext cx="68331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4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9" name="Picture 8" descr="A blue rectangle with white text&#10;&#10;AI-generated content may be incorrect.">
            <a:extLst>
              <a:ext uri="{FF2B5EF4-FFF2-40B4-BE49-F238E27FC236}">
                <a16:creationId xmlns:a16="http://schemas.microsoft.com/office/drawing/2014/main" id="{C91EC730-006E-BE08-530D-22D975F7FC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522" y="5475356"/>
            <a:ext cx="5922145" cy="15158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0B5A6E9-E53C-BD26-491E-0B1FE93C80D3}"/>
              </a:ext>
            </a:extLst>
          </p:cNvPr>
          <p:cNvSpPr txBox="1"/>
          <p:nvPr/>
        </p:nvSpPr>
        <p:spPr>
          <a:xfrm>
            <a:off x="660040" y="732352"/>
            <a:ext cx="6167535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Letter-join No-Lead 8" panose="02000503000000020003" pitchFamily="50" charset="0"/>
                <a:cs typeface="Arial"/>
              </a:rPr>
              <a:t>The questions </a:t>
            </a:r>
          </a:p>
          <a:p>
            <a:endParaRPr lang="en-GB" sz="2800" b="1" u="sng" dirty="0">
              <a:latin typeface="Letter-join No-Lead 8" panose="02000503000000020003" pitchFamily="50" charset="0"/>
              <a:cs typeface="Arial"/>
            </a:endParaRPr>
          </a:p>
          <a:p>
            <a:r>
              <a:rPr lang="en-US" sz="2000" dirty="0">
                <a:latin typeface="Letter-join No-Lead 8" panose="02000503000000020003" pitchFamily="50" charset="0"/>
                <a:cs typeface="Arial"/>
              </a:rPr>
              <a:t>The following 11 multiplication questions are more likely to be asked: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Letter-join No-Lead 8" panose="02000503000000020003" pitchFamily="50" charset="0"/>
                <a:cs typeface="Arial"/>
              </a:rPr>
              <a:t>6 x 6       6 x 7         6 x 8          6 x 9        6 x 12</a:t>
            </a:r>
          </a:p>
          <a:p>
            <a:pPr lvl="1"/>
            <a:endParaRPr lang="en-US" sz="2000" dirty="0">
              <a:latin typeface="Letter-join No-Lead 8" panose="02000503000000020003" pitchFamily="50" charset="0"/>
              <a:cs typeface="Arial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Letter-join No-Lead 8" panose="02000503000000020003" pitchFamily="50" charset="0"/>
                <a:cs typeface="Arial"/>
              </a:rPr>
              <a:t>7 x 8       7 x 9         7 x 12</a:t>
            </a:r>
          </a:p>
          <a:p>
            <a:pPr lvl="1"/>
            <a:endParaRPr lang="en-US" sz="2000" dirty="0">
              <a:latin typeface="Letter-join No-Lead 8" panose="02000503000000020003" pitchFamily="50" charset="0"/>
              <a:cs typeface="Arial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Letter-join No-Lead 8" panose="02000503000000020003" pitchFamily="50" charset="0"/>
                <a:cs typeface="Arial"/>
              </a:rPr>
              <a:t>8 x 9       8 x 12</a:t>
            </a:r>
          </a:p>
          <a:p>
            <a:pPr lvl="1"/>
            <a:endParaRPr lang="en-US" sz="2000" dirty="0">
              <a:latin typeface="Letter-join No-Lead 8" panose="02000503000000020003" pitchFamily="50" charset="0"/>
              <a:cs typeface="Arial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Letter-join No-Lead 8" panose="02000503000000020003" pitchFamily="50" charset="0"/>
                <a:cs typeface="Arial"/>
              </a:rPr>
              <a:t>12 x 12</a:t>
            </a:r>
          </a:p>
          <a:p>
            <a:endParaRPr lang="en-GB" sz="2000" dirty="0">
              <a:latin typeface="Letter-join No-Lead 8" panose="02000503000000020003" pitchFamily="50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514187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769E09-D474-A389-D499-F47239428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1CAFD-9F41-2977-5C16-82CEECB5A0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1F7DE3-ED64-4E8A-198F-FC34249BC36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23133E-F7AE-532B-19BA-FBAE0D7CF2A5}"/>
              </a:ext>
            </a:extLst>
          </p:cNvPr>
          <p:cNvSpPr/>
          <p:nvPr/>
        </p:nvSpPr>
        <p:spPr>
          <a:xfrm>
            <a:off x="523875" y="495129"/>
            <a:ext cx="11144250" cy="5662468"/>
          </a:xfrm>
          <a:prstGeom prst="rect">
            <a:avLst/>
          </a:prstGeom>
          <a:solidFill>
            <a:schemeClr val="bg1"/>
          </a:solidFill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 white and gray logo&#10;&#10;AI-generated content may be incorrect.">
            <a:extLst>
              <a:ext uri="{FF2B5EF4-FFF2-40B4-BE49-F238E27FC236}">
                <a16:creationId xmlns:a16="http://schemas.microsoft.com/office/drawing/2014/main" id="{A3C6D51B-94E2-049D-8EAA-1F6BC3AB089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575" y="297749"/>
            <a:ext cx="5072382" cy="64244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2D1372C-4AF5-8FBD-6E47-EC324BD8C747}"/>
              </a:ext>
            </a:extLst>
          </p:cNvPr>
          <p:cNvSpPr txBox="1"/>
          <p:nvPr/>
        </p:nvSpPr>
        <p:spPr>
          <a:xfrm>
            <a:off x="534223" y="557783"/>
            <a:ext cx="68331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4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9" name="Picture 8" descr="A blue rectangle with white text&#10;&#10;AI-generated content may be incorrect.">
            <a:extLst>
              <a:ext uri="{FF2B5EF4-FFF2-40B4-BE49-F238E27FC236}">
                <a16:creationId xmlns:a16="http://schemas.microsoft.com/office/drawing/2014/main" id="{534C0998-C330-F12F-EA6F-B4762F2819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522" y="5475356"/>
            <a:ext cx="5922145" cy="15158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A0AB67B-D5EC-9C1F-CC63-7AE60BB43DD5}"/>
              </a:ext>
            </a:extLst>
          </p:cNvPr>
          <p:cNvSpPr txBox="1"/>
          <p:nvPr/>
        </p:nvSpPr>
        <p:spPr>
          <a:xfrm>
            <a:off x="660040" y="664138"/>
            <a:ext cx="616753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etter-join No-Lead 8" panose="02000503000000020003" pitchFamily="50" charset="0"/>
                <a:cs typeface="Arial"/>
              </a:rPr>
              <a:t>You can use this free multiplication table check which will give you an idea of the speed at which children will be asked questions:</a:t>
            </a:r>
            <a:endParaRPr lang="en-GB" sz="24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endParaRPr lang="en-GB" sz="24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Letter-join No-Lead 8" panose="02000503000000020003" pitchFamily="50" charset="0"/>
                <a:cs typeface="Arial"/>
                <a:hlinkClick r:id="rId4"/>
              </a:rPr>
              <a:t>https://mathsframe.co.uk/en/resources/resource/477/Multiplication-Tables-Check</a:t>
            </a:r>
            <a:endParaRPr lang="en-GB" sz="24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Letter-join No-Lead 8" panose="02000503000000020003" pitchFamily="50" charset="0"/>
                <a:ea typeface="+mn-lt"/>
                <a:cs typeface="+mn-lt"/>
                <a:hlinkClick r:id="rId5"/>
              </a:rPr>
              <a:t>https://www.timestables.co.uk/multiplication-tables-check/</a:t>
            </a:r>
            <a:r>
              <a:rPr lang="en-GB" sz="2400" dirty="0">
                <a:latin typeface="Letter-join No-Lead 8" panose="02000503000000020003" pitchFamily="50" charset="0"/>
                <a:ea typeface="+mn-lt"/>
                <a:cs typeface="+mn-lt"/>
              </a:rPr>
              <a:t> </a:t>
            </a:r>
          </a:p>
          <a:p>
            <a:endParaRPr lang="en-GB" sz="2400" dirty="0">
              <a:latin typeface="Letter-join No-Lead 8" panose="02000503000000020003" pitchFamily="50" charset="0"/>
              <a:ea typeface="+mn-lt"/>
              <a:cs typeface="+mn-lt"/>
            </a:endParaRPr>
          </a:p>
          <a:p>
            <a:r>
              <a:rPr lang="en-GB" sz="2400" dirty="0">
                <a:latin typeface="Letter-join No-Lead 8" panose="02000503000000020003" pitchFamily="50" charset="0"/>
                <a:ea typeface="+mn-lt"/>
                <a:cs typeface="+mn-lt"/>
              </a:rPr>
              <a:t>Let’s have a go!</a:t>
            </a:r>
          </a:p>
          <a:p>
            <a:endParaRPr lang="en-GB" sz="2400" dirty="0">
              <a:latin typeface="Letter-join No-Lead 8" panose="02000503000000020003" pitchFamily="50" charset="0"/>
              <a:ea typeface="+mn-lt"/>
              <a:cs typeface="+mn-lt"/>
            </a:endParaRPr>
          </a:p>
          <a:p>
            <a:r>
              <a:rPr lang="en-GB" sz="2400" dirty="0">
                <a:latin typeface="Letter-join No-Lead 8" panose="02000503000000020003" pitchFamily="50" charset="0"/>
                <a:ea typeface="+mn-lt"/>
                <a:cs typeface="+mn-lt"/>
              </a:rPr>
              <a:t>On your table you will find a pencil and paper. Write down the answer to each question. </a:t>
            </a:r>
            <a:endParaRPr lang="en-GB" sz="2400" dirty="0">
              <a:latin typeface="Letter-join No-Lead 8" panose="02000503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02113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34EC6A-13BD-89C0-0682-DA2CCC3140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16A10-88CE-802D-D152-6317E19130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271AAD-F2A5-9BE8-FCFD-FDAE70ED16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765359-9771-6C04-0647-954171689AD4}"/>
              </a:ext>
            </a:extLst>
          </p:cNvPr>
          <p:cNvSpPr/>
          <p:nvPr/>
        </p:nvSpPr>
        <p:spPr>
          <a:xfrm>
            <a:off x="523875" y="495129"/>
            <a:ext cx="11144250" cy="5662468"/>
          </a:xfrm>
          <a:prstGeom prst="rect">
            <a:avLst/>
          </a:prstGeom>
          <a:solidFill>
            <a:schemeClr val="bg1"/>
          </a:solidFill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 white and gray logo&#10;&#10;AI-generated content may be incorrect.">
            <a:extLst>
              <a:ext uri="{FF2B5EF4-FFF2-40B4-BE49-F238E27FC236}">
                <a16:creationId xmlns:a16="http://schemas.microsoft.com/office/drawing/2014/main" id="{7B386684-F51A-A01B-0DBC-27CBEF30B8C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575" y="297749"/>
            <a:ext cx="5072382" cy="64244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A55B4E9-9193-B656-A9F6-C39DA186A2EA}"/>
              </a:ext>
            </a:extLst>
          </p:cNvPr>
          <p:cNvSpPr txBox="1"/>
          <p:nvPr/>
        </p:nvSpPr>
        <p:spPr>
          <a:xfrm>
            <a:off x="534223" y="557783"/>
            <a:ext cx="68331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4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9" name="Picture 8" descr="A blue rectangle with white text&#10;&#10;AI-generated content may be incorrect.">
            <a:extLst>
              <a:ext uri="{FF2B5EF4-FFF2-40B4-BE49-F238E27FC236}">
                <a16:creationId xmlns:a16="http://schemas.microsoft.com/office/drawing/2014/main" id="{D22EF157-C1E9-E82A-4345-FADD1333D1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522" y="5475356"/>
            <a:ext cx="5922145" cy="15158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384EE2C-D52E-8DDE-A165-72E50635F763}"/>
              </a:ext>
            </a:extLst>
          </p:cNvPr>
          <p:cNvSpPr txBox="1"/>
          <p:nvPr/>
        </p:nvSpPr>
        <p:spPr>
          <a:xfrm>
            <a:off x="660040" y="664138"/>
            <a:ext cx="616753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Letter-join No-Lead 8" panose="02000503000000020003" pitchFamily="50" charset="0"/>
                <a:cs typeface="Arial"/>
              </a:rPr>
              <a:t>What can you do?</a:t>
            </a:r>
          </a:p>
          <a:p>
            <a:r>
              <a:rPr lang="en-GB" dirty="0">
                <a:latin typeface="Letter-join No-Lead 8" panose="02000503000000020003" pitchFamily="50" charset="0"/>
                <a:cs typeface="Arial"/>
              </a:rPr>
              <a:t>Firstly, a positive attitude goes a long way – so as much encouragement and support as possible (but we don’t need to tell you that)!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88CDA"/>
                </a:solidFill>
                <a:latin typeface="Letter-join No-Lead 8" panose="02000503000000020003" pitchFamily="50" charset="0"/>
                <a:cs typeface="Arial"/>
              </a:rPr>
              <a:t>Make times tables fun;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88CDA"/>
                </a:solidFill>
                <a:latin typeface="Letter-join No-Lead 8" panose="02000503000000020003" pitchFamily="50" charset="0"/>
                <a:cs typeface="Arial"/>
              </a:rPr>
              <a:t>Climb stairs counting in multiples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88CDA"/>
                </a:solidFill>
                <a:latin typeface="Letter-join No-Lead 8" panose="02000503000000020003" pitchFamily="50" charset="0"/>
                <a:cs typeface="Arial"/>
              </a:rPr>
              <a:t>Play verbal times tables games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88CDA"/>
                </a:solidFill>
                <a:latin typeface="Letter-join No-Lead 8" panose="02000503000000020003" pitchFamily="50" charset="0"/>
                <a:cs typeface="Arial"/>
              </a:rPr>
              <a:t>Listen to and learn times tables songs (Hopscotch on YouTube)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88CDA"/>
                </a:solidFill>
                <a:latin typeface="Letter-join No-Lead 8" panose="02000503000000020003" pitchFamily="50" charset="0"/>
                <a:cs typeface="Arial"/>
              </a:rPr>
              <a:t>Take it in turns to say different times tables in funny voices (i.e. say 2 x 3 = 6 in a lion’s voice)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88CDA"/>
                </a:solidFill>
                <a:latin typeface="Letter-join No-Lead 8" panose="02000503000000020003" pitchFamily="50" charset="0"/>
                <a:cs typeface="Arial"/>
              </a:rPr>
              <a:t>Play online </a:t>
            </a:r>
            <a:r>
              <a:rPr lang="en-US" dirty="0" err="1">
                <a:solidFill>
                  <a:srgbClr val="388CDA"/>
                </a:solidFill>
                <a:latin typeface="Letter-join No-Lead 8" panose="02000503000000020003" pitchFamily="50" charset="0"/>
                <a:cs typeface="Arial"/>
              </a:rPr>
              <a:t>maths</a:t>
            </a:r>
            <a:r>
              <a:rPr lang="en-US" dirty="0">
                <a:solidFill>
                  <a:srgbClr val="388CDA"/>
                </a:solidFill>
                <a:latin typeface="Letter-join No-Lead 8" panose="02000503000000020003" pitchFamily="50" charset="0"/>
                <a:cs typeface="Arial"/>
              </a:rPr>
              <a:t> games </a:t>
            </a:r>
            <a:endParaRPr lang="en-US" dirty="0">
              <a:solidFill>
                <a:srgbClr val="388CDA"/>
              </a:solidFill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88CDA"/>
                </a:solidFill>
                <a:latin typeface="Letter-join No-Lead 8" panose="02000503000000020003" pitchFamily="50" charset="0"/>
                <a:cs typeface="Arial"/>
              </a:rPr>
              <a:t>Encourage your child to talk to you, their teacher, or another adult they trust, if they express persisting anxieties about the check. Remember that a small amount of anxiety is normal and not harmful</a:t>
            </a:r>
            <a:r>
              <a:rPr lang="en-US" dirty="0">
                <a:solidFill>
                  <a:srgbClr val="388CDA"/>
                </a:solidFill>
                <a:latin typeface="Comic Sans MS"/>
                <a:cs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378674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817C36-1928-5179-129E-6C30702F19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48BBDF-4290-DD01-9F1E-6F7D974A626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F9A9B1-1417-44D6-FA05-FCD9A2B29BB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997F0C-4409-F6A9-5E5F-6FAD4D2A35E2}"/>
              </a:ext>
            </a:extLst>
          </p:cNvPr>
          <p:cNvSpPr/>
          <p:nvPr/>
        </p:nvSpPr>
        <p:spPr>
          <a:xfrm>
            <a:off x="523875" y="495129"/>
            <a:ext cx="11144250" cy="5662468"/>
          </a:xfrm>
          <a:prstGeom prst="rect">
            <a:avLst/>
          </a:prstGeom>
          <a:solidFill>
            <a:schemeClr val="bg1"/>
          </a:solidFill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 white and gray logo&#10;&#10;AI-generated content may be incorrect.">
            <a:extLst>
              <a:ext uri="{FF2B5EF4-FFF2-40B4-BE49-F238E27FC236}">
                <a16:creationId xmlns:a16="http://schemas.microsoft.com/office/drawing/2014/main" id="{8E19F478-5240-FAFC-B39C-4FB7FD7C92B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575" y="297749"/>
            <a:ext cx="5072382" cy="64244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36EB66F-2BF2-ABA6-BF9C-D2A25FA1DAAE}"/>
              </a:ext>
            </a:extLst>
          </p:cNvPr>
          <p:cNvSpPr txBox="1"/>
          <p:nvPr/>
        </p:nvSpPr>
        <p:spPr>
          <a:xfrm>
            <a:off x="534223" y="557783"/>
            <a:ext cx="68331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4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9" name="Picture 8" descr="A blue rectangle with white text&#10;&#10;AI-generated content may be incorrect.">
            <a:extLst>
              <a:ext uri="{FF2B5EF4-FFF2-40B4-BE49-F238E27FC236}">
                <a16:creationId xmlns:a16="http://schemas.microsoft.com/office/drawing/2014/main" id="{3A49873D-F69B-2108-467D-D9F161DADD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522" y="5475356"/>
            <a:ext cx="5922145" cy="15158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3FECD02-7401-A1C4-C1D5-31E44106826F}"/>
              </a:ext>
            </a:extLst>
          </p:cNvPr>
          <p:cNvSpPr txBox="1"/>
          <p:nvPr/>
        </p:nvSpPr>
        <p:spPr>
          <a:xfrm>
            <a:off x="660040" y="664138"/>
            <a:ext cx="616753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Letter-join No-Lead 8" panose="02000503000000020003" pitchFamily="50" charset="0"/>
                <a:cs typeface="Arial"/>
              </a:rPr>
              <a:t>What can you do?</a:t>
            </a:r>
            <a:endParaRPr lang="en-US" sz="2400" b="1" u="sng" dirty="0">
              <a:solidFill>
                <a:srgbClr val="388CDA"/>
              </a:solidFill>
              <a:latin typeface="Letter-join No-Lead 8" panose="02000503000000020003" pitchFamily="50" charset="0"/>
              <a:cs typeface="Arial"/>
            </a:endParaRPr>
          </a:p>
          <a:p>
            <a:endParaRPr lang="en-US" sz="2400" b="1" u="sng" dirty="0">
              <a:solidFill>
                <a:srgbClr val="388CDA"/>
              </a:solidFill>
              <a:latin typeface="Letter-join No-Lead 8" panose="02000503000000020003" pitchFamily="50" charset="0"/>
              <a:cs typeface="Arial"/>
            </a:endParaRPr>
          </a:p>
          <a:p>
            <a:endParaRPr lang="en-US" sz="2400" b="1" u="sng" dirty="0">
              <a:solidFill>
                <a:srgbClr val="388CDA"/>
              </a:solidFill>
              <a:latin typeface="Letter-join No-Lead 8" panose="02000503000000020003" pitchFamily="50" charset="0"/>
              <a:cs typeface="Arial"/>
            </a:endParaRPr>
          </a:p>
          <a:p>
            <a:r>
              <a:rPr lang="en-US" sz="2400" dirty="0">
                <a:solidFill>
                  <a:srgbClr val="000000"/>
                </a:solidFill>
                <a:latin typeface="Letter-join No-Lead 8" panose="02000503000000020003" pitchFamily="50" charset="0"/>
                <a:cs typeface="Arial"/>
              </a:rPr>
              <a:t>Our homework focus this year has been on multiplication facts. </a:t>
            </a:r>
          </a:p>
          <a:p>
            <a:endParaRPr lang="en-US" sz="2400" dirty="0">
              <a:solidFill>
                <a:srgbClr val="000000"/>
              </a:solidFill>
              <a:latin typeface="Letter-join No-Lead 8" panose="02000503000000020003" pitchFamily="50" charset="0"/>
              <a:cs typeface="Arial"/>
            </a:endParaRPr>
          </a:p>
          <a:p>
            <a:r>
              <a:rPr lang="en-US" sz="2400" dirty="0">
                <a:solidFill>
                  <a:srgbClr val="000000"/>
                </a:solidFill>
                <a:latin typeface="Letter-join No-Lead 8" panose="02000503000000020003" pitchFamily="50" charset="0"/>
                <a:cs typeface="Arial"/>
              </a:rPr>
              <a:t>If your child is able to, please complete time daily on TTRS – we find 10 minutes a day works wonders!</a:t>
            </a:r>
          </a:p>
          <a:p>
            <a:endParaRPr lang="en-US" sz="2400" dirty="0">
              <a:solidFill>
                <a:srgbClr val="000000"/>
              </a:solidFill>
              <a:latin typeface="Letter-join No-Lead 8" panose="02000503000000020003" pitchFamily="50" charset="0"/>
              <a:cs typeface="Arial"/>
            </a:endParaRPr>
          </a:p>
          <a:p>
            <a:r>
              <a:rPr lang="en-US" sz="2400" dirty="0">
                <a:solidFill>
                  <a:srgbClr val="000000"/>
                </a:solidFill>
                <a:latin typeface="Letter-join No-Lead 8" panose="02000503000000020003" pitchFamily="50" charset="0"/>
                <a:cs typeface="Arial"/>
              </a:rPr>
              <a:t>If you need a new log in please just ask!</a:t>
            </a:r>
            <a:endParaRPr lang="en-GB" sz="2400" dirty="0">
              <a:solidFill>
                <a:srgbClr val="000000"/>
              </a:solidFill>
              <a:latin typeface="Letter-join No-Lead 8" panose="02000503000000020003" pitchFamily="50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662492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F05449-8012-2379-4A38-415CB1F24A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D3AC9-74F6-3BE3-7965-449D972C339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56A241-7134-0756-6061-CDDC87250C7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A25A85-537D-BB95-E864-FBDD3445B027}"/>
              </a:ext>
            </a:extLst>
          </p:cNvPr>
          <p:cNvSpPr/>
          <p:nvPr/>
        </p:nvSpPr>
        <p:spPr>
          <a:xfrm>
            <a:off x="523875" y="495129"/>
            <a:ext cx="11144250" cy="5662468"/>
          </a:xfrm>
          <a:prstGeom prst="rect">
            <a:avLst/>
          </a:prstGeom>
          <a:solidFill>
            <a:schemeClr val="bg1"/>
          </a:solidFill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 white and gray logo&#10;&#10;AI-generated content may be incorrect.">
            <a:extLst>
              <a:ext uri="{FF2B5EF4-FFF2-40B4-BE49-F238E27FC236}">
                <a16:creationId xmlns:a16="http://schemas.microsoft.com/office/drawing/2014/main" id="{827964E4-52EA-C2A7-91C2-6AF39BBFC4D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575" y="297749"/>
            <a:ext cx="5072382" cy="64244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96480BA-476C-5CC7-ED48-5C1DC51D684E}"/>
              </a:ext>
            </a:extLst>
          </p:cNvPr>
          <p:cNvSpPr txBox="1"/>
          <p:nvPr/>
        </p:nvSpPr>
        <p:spPr>
          <a:xfrm>
            <a:off x="534223" y="557783"/>
            <a:ext cx="68331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4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9" name="Picture 8" descr="A blue rectangle with white text&#10;&#10;AI-generated content may be incorrect.">
            <a:extLst>
              <a:ext uri="{FF2B5EF4-FFF2-40B4-BE49-F238E27FC236}">
                <a16:creationId xmlns:a16="http://schemas.microsoft.com/office/drawing/2014/main" id="{076321E1-ACD5-8ECA-7ACB-13E0278A57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522" y="5475356"/>
            <a:ext cx="5922145" cy="15158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8E97678-401F-BED4-A999-5D6F2F2CE608}"/>
              </a:ext>
            </a:extLst>
          </p:cNvPr>
          <p:cNvSpPr txBox="1"/>
          <p:nvPr/>
        </p:nvSpPr>
        <p:spPr>
          <a:xfrm>
            <a:off x="660040" y="644267"/>
            <a:ext cx="616753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Letter-join No-Lead 8" panose="02000503000000020003" pitchFamily="50" charset="0"/>
                <a:cs typeface="Arial"/>
              </a:rPr>
              <a:t>Why is this important?</a:t>
            </a:r>
            <a:endParaRPr lang="en-US" sz="2400" b="1" u="sng" dirty="0">
              <a:solidFill>
                <a:srgbClr val="388CDA"/>
              </a:solidFill>
              <a:latin typeface="Letter-join No-Lead 8" panose="02000503000000020003" pitchFamily="50" charset="0"/>
              <a:cs typeface="Arial"/>
            </a:endParaRPr>
          </a:p>
          <a:p>
            <a:endParaRPr lang="en-US" sz="2400" b="1" u="sng" dirty="0">
              <a:solidFill>
                <a:srgbClr val="388CDA"/>
              </a:solidFill>
              <a:latin typeface="Letter-join No-Lead 8" panose="02000503000000020003" pitchFamily="50" charset="0"/>
              <a:cs typeface="Arial"/>
            </a:endParaRPr>
          </a:p>
          <a:p>
            <a:endParaRPr lang="en-US" sz="2400" b="1" u="sng" dirty="0">
              <a:solidFill>
                <a:srgbClr val="388CDA"/>
              </a:solidFill>
              <a:latin typeface="Letter-join No-Lead 8" panose="02000503000000020003" pitchFamily="50" charset="0"/>
              <a:cs typeface="Arial"/>
            </a:endParaRPr>
          </a:p>
          <a:p>
            <a:r>
              <a:rPr lang="en-US" sz="2400" dirty="0">
                <a:solidFill>
                  <a:srgbClr val="000000"/>
                </a:solidFill>
                <a:latin typeface="Letter-join No-Lead 8" panose="02000503000000020003" pitchFamily="50" charset="0"/>
                <a:cs typeface="Arial"/>
              </a:rPr>
              <a:t>This test is extremely important and has a direct correlation with doing well in their Year 6 SATS. </a:t>
            </a:r>
          </a:p>
          <a:p>
            <a:endParaRPr lang="en-US" sz="2400" dirty="0">
              <a:solidFill>
                <a:srgbClr val="000000"/>
              </a:solidFill>
              <a:latin typeface="Letter-join No-Lead 8" panose="02000503000000020003" pitchFamily="50" charset="0"/>
              <a:cs typeface="Arial"/>
            </a:endParaRPr>
          </a:p>
          <a:p>
            <a:endParaRPr lang="en-US" sz="2400" dirty="0">
              <a:solidFill>
                <a:srgbClr val="000000"/>
              </a:solidFill>
              <a:latin typeface="Letter-join No-Lead 8" panose="02000503000000020003" pitchFamily="50" charset="0"/>
              <a:cs typeface="Arial"/>
            </a:endParaRPr>
          </a:p>
          <a:p>
            <a:r>
              <a:rPr lang="en-US" sz="2400" dirty="0">
                <a:solidFill>
                  <a:srgbClr val="000000"/>
                </a:solidFill>
                <a:latin typeface="Letter-join No-Lead 8" panose="02000503000000020003" pitchFamily="50" charset="0"/>
                <a:cs typeface="Arial"/>
              </a:rPr>
              <a:t>If children are confident in their automatic recall of multiplication facts it develops their ability to understand fractions and algebra as well as being able to work with larger numbers!</a:t>
            </a:r>
          </a:p>
        </p:txBody>
      </p:sp>
    </p:spTree>
    <p:extLst>
      <p:ext uri="{BB962C8B-B14F-4D97-AF65-F5344CB8AC3E}">
        <p14:creationId xmlns:p14="http://schemas.microsoft.com/office/powerpoint/2010/main" val="3203442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7A8BC5-27E1-639D-3299-B1BE33899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19F71-E820-480D-D9DB-665ED58C2C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C1A675-7B8A-2C9A-D031-FB8C5603CF8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962487-C3CB-9167-6387-ADD8F44317E1}"/>
              </a:ext>
            </a:extLst>
          </p:cNvPr>
          <p:cNvSpPr/>
          <p:nvPr/>
        </p:nvSpPr>
        <p:spPr>
          <a:xfrm>
            <a:off x="523875" y="495129"/>
            <a:ext cx="11144250" cy="5662468"/>
          </a:xfrm>
          <a:prstGeom prst="rect">
            <a:avLst/>
          </a:prstGeom>
          <a:solidFill>
            <a:schemeClr val="bg1"/>
          </a:solidFill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 white and gray logo&#10;&#10;AI-generated content may be incorrect.">
            <a:extLst>
              <a:ext uri="{FF2B5EF4-FFF2-40B4-BE49-F238E27FC236}">
                <a16:creationId xmlns:a16="http://schemas.microsoft.com/office/drawing/2014/main" id="{07F37546-2B59-0D75-405F-DBFF5B54817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575" y="297749"/>
            <a:ext cx="5072382" cy="64244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A7B730E-2C83-774C-40AE-0B20A0252F00}"/>
              </a:ext>
            </a:extLst>
          </p:cNvPr>
          <p:cNvSpPr txBox="1"/>
          <p:nvPr/>
        </p:nvSpPr>
        <p:spPr>
          <a:xfrm>
            <a:off x="534223" y="557783"/>
            <a:ext cx="68331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4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9" name="Picture 8" descr="A blue rectangle with white text&#10;&#10;AI-generated content may be incorrect.">
            <a:extLst>
              <a:ext uri="{FF2B5EF4-FFF2-40B4-BE49-F238E27FC236}">
                <a16:creationId xmlns:a16="http://schemas.microsoft.com/office/drawing/2014/main" id="{BEF5CA51-AECC-390B-0490-EFAD24AC71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522" y="5475356"/>
            <a:ext cx="5922145" cy="15158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8A87888-7E64-10B0-BC1F-895A77F627D8}"/>
              </a:ext>
            </a:extLst>
          </p:cNvPr>
          <p:cNvSpPr txBox="1"/>
          <p:nvPr/>
        </p:nvSpPr>
        <p:spPr>
          <a:xfrm>
            <a:off x="660040" y="664138"/>
            <a:ext cx="616753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388CDA"/>
                </a:solidFill>
                <a:latin typeface="Letter-join No-Lead 8" panose="02000503000000020003" pitchFamily="50" charset="0"/>
                <a:cs typeface="Arial"/>
              </a:rPr>
              <a:t>Finally…</a:t>
            </a:r>
          </a:p>
          <a:p>
            <a:endParaRPr lang="en-GB" sz="2400" b="1" dirty="0">
              <a:solidFill>
                <a:srgbClr val="388CDA"/>
              </a:solidFill>
              <a:latin typeface="Letter-join No-Lead 8" panose="02000503000000020003" pitchFamily="50" charset="0"/>
              <a:cs typeface="Arial"/>
            </a:endParaRPr>
          </a:p>
          <a:p>
            <a:r>
              <a:rPr lang="en-GB" sz="2400" b="1" dirty="0">
                <a:solidFill>
                  <a:srgbClr val="388CDA"/>
                </a:solidFill>
                <a:latin typeface="Letter-join No-Lead 8" panose="02000503000000020003" pitchFamily="50" charset="0"/>
                <a:cs typeface="Arial"/>
              </a:rPr>
              <a:t>The check will focus on what they know about times tables</a:t>
            </a:r>
          </a:p>
          <a:p>
            <a:r>
              <a:rPr lang="en-GB" sz="2400" dirty="0">
                <a:latin typeface="Letter-join No-Lead 8" panose="02000503000000020003" pitchFamily="50" charset="0"/>
                <a:cs typeface="Arial"/>
              </a:rPr>
              <a:t>It won’t reflect their understanding of wider mathematical topics.  </a:t>
            </a:r>
            <a:endParaRPr lang="en-GB" sz="24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endParaRPr lang="en-GB" sz="2400" dirty="0">
              <a:latin typeface="Letter-join No-Lead 8" panose="02000503000000020003" pitchFamily="50" charset="0"/>
              <a:cs typeface="Arial" panose="020B0604020202020204" pitchFamily="34" charset="0"/>
            </a:endParaRPr>
          </a:p>
          <a:p>
            <a:r>
              <a:rPr lang="en-GB" sz="2400" b="1" dirty="0">
                <a:solidFill>
                  <a:srgbClr val="388CDA"/>
                </a:solidFill>
                <a:latin typeface="Letter-join No-Lead 8" panose="02000503000000020003" pitchFamily="50" charset="0"/>
                <a:cs typeface="Arial"/>
              </a:rPr>
              <a:t>The check is only 5 minutes long</a:t>
            </a:r>
          </a:p>
          <a:p>
            <a:r>
              <a:rPr lang="en-US" sz="2400" dirty="0">
                <a:latin typeface="Letter-join No-Lead 8" panose="02000503000000020003" pitchFamily="50" charset="0"/>
                <a:cs typeface="Arial"/>
              </a:rPr>
              <a:t>For most children, the check will last for a maximum of 5 minutes.  When they have finished, they will not need to repeat the check, regardless of their final score.</a:t>
            </a:r>
          </a:p>
        </p:txBody>
      </p:sp>
    </p:spTree>
    <p:extLst>
      <p:ext uri="{BB962C8B-B14F-4D97-AF65-F5344CB8AC3E}">
        <p14:creationId xmlns:p14="http://schemas.microsoft.com/office/powerpoint/2010/main" val="11364212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367250-0CB0-1200-54EB-F667FF076E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5DB1A-05B5-03B9-5998-5CA153021C9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71BE16-71E5-C611-9929-697DFBFB61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B87194-2201-B9E9-744D-1651BD4233F4}"/>
              </a:ext>
            </a:extLst>
          </p:cNvPr>
          <p:cNvSpPr/>
          <p:nvPr/>
        </p:nvSpPr>
        <p:spPr>
          <a:xfrm>
            <a:off x="523875" y="495129"/>
            <a:ext cx="11144250" cy="5662468"/>
          </a:xfrm>
          <a:prstGeom prst="rect">
            <a:avLst/>
          </a:prstGeom>
          <a:solidFill>
            <a:schemeClr val="bg1"/>
          </a:solidFill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 white and gray logo&#10;&#10;AI-generated content may be incorrect.">
            <a:extLst>
              <a:ext uri="{FF2B5EF4-FFF2-40B4-BE49-F238E27FC236}">
                <a16:creationId xmlns:a16="http://schemas.microsoft.com/office/drawing/2014/main" id="{B65FBDBA-7B52-07A0-E879-4509A1CFBB0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575" y="297749"/>
            <a:ext cx="5072382" cy="64244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90E3442-CF4A-56F7-C22C-3A147B73FEFA}"/>
              </a:ext>
            </a:extLst>
          </p:cNvPr>
          <p:cNvSpPr txBox="1"/>
          <p:nvPr/>
        </p:nvSpPr>
        <p:spPr>
          <a:xfrm>
            <a:off x="606418" y="927974"/>
            <a:ext cx="68331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800" b="1" dirty="0">
              <a:latin typeface="Letter-join No-Lead 8" panose="02000503000000020003" pitchFamily="50" charset="0"/>
              <a:cs typeface="Segoe UI Semilight" panose="020B0402040204020203" pitchFamily="34" charset="0"/>
            </a:endParaRPr>
          </a:p>
          <a:p>
            <a:pPr marL="457200" indent="-457200">
              <a:buAutoNum type="arabicParenR"/>
            </a:pPr>
            <a:endParaRPr lang="en-GB" sz="24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9" name="Picture 8" descr="A blue rectangle with white text&#10;&#10;AI-generated content may be incorrect.">
            <a:extLst>
              <a:ext uri="{FF2B5EF4-FFF2-40B4-BE49-F238E27FC236}">
                <a16:creationId xmlns:a16="http://schemas.microsoft.com/office/drawing/2014/main" id="{E7C60020-5D26-8014-26A2-4489A4D502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522" y="5475356"/>
            <a:ext cx="5922145" cy="15158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7586889-1F46-C83E-FA84-7587331C26AF}"/>
              </a:ext>
            </a:extLst>
          </p:cNvPr>
          <p:cNvSpPr txBox="1"/>
          <p:nvPr/>
        </p:nvSpPr>
        <p:spPr>
          <a:xfrm>
            <a:off x="839755" y="1339919"/>
            <a:ext cx="616753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Letter-join No-Lead 8" panose="02000503000000020003" pitchFamily="50" charset="0"/>
              </a:rPr>
              <a:t>If you have any questions I am here!</a:t>
            </a:r>
          </a:p>
        </p:txBody>
      </p:sp>
    </p:spTree>
    <p:extLst>
      <p:ext uri="{BB962C8B-B14F-4D97-AF65-F5344CB8AC3E}">
        <p14:creationId xmlns:p14="http://schemas.microsoft.com/office/powerpoint/2010/main" val="29295099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0db9669-1247-406f-aae3-c75ffca42a86">
      <Terms xmlns="http://schemas.microsoft.com/office/infopath/2007/PartnerControls"/>
    </lcf76f155ced4ddcb4097134ff3c332f>
    <TaxCatchAll xmlns="f7c51c27-3e18-464c-bbbe-385f3b6914b1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33ADD2503EB6D4C8814822D40BBAB71" ma:contentTypeVersion="14" ma:contentTypeDescription="Create a new document." ma:contentTypeScope="" ma:versionID="68e72352546f814dd0f3ba6ac3eeb729">
  <xsd:schema xmlns:xsd="http://www.w3.org/2001/XMLSchema" xmlns:xs="http://www.w3.org/2001/XMLSchema" xmlns:p="http://schemas.microsoft.com/office/2006/metadata/properties" xmlns:ns2="50db9669-1247-406f-aae3-c75ffca42a86" xmlns:ns3="f7c51c27-3e18-464c-bbbe-385f3b6914b1" targetNamespace="http://schemas.microsoft.com/office/2006/metadata/properties" ma:root="true" ma:fieldsID="255735d1dee19236d5abe756267f4690" ns2:_="" ns3:_="">
    <xsd:import namespace="50db9669-1247-406f-aae3-c75ffca42a86"/>
    <xsd:import namespace="f7c51c27-3e18-464c-bbbe-385f3b6914b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DateTake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db9669-1247-406f-aae3-c75ffca42a8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b1d44ed-77c9-4ebf-98b8-2117de89e65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c51c27-3e18-464c-bbbe-385f3b6914b1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d9c26c64-00ae-45e0-b109-612101a92b43}" ma:internalName="TaxCatchAll" ma:showField="CatchAllData" ma:web="f7c51c27-3e18-464c-bbbe-385f3b6914b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F23578-26F8-4983-A909-20E25D40249D}">
  <ds:schemaRefs>
    <ds:schemaRef ds:uri="f7c51c27-3e18-464c-bbbe-385f3b6914b1"/>
    <ds:schemaRef ds:uri="http://purl.org/dc/dcmitype/"/>
    <ds:schemaRef ds:uri="http://purl.org/dc/terms/"/>
    <ds:schemaRef ds:uri="50db9669-1247-406f-aae3-c75ffca42a86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730D652-4EA0-4F2C-9663-8CE45A58F6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B921745-808C-4DF8-8183-B52F94C76C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db9669-1247-406f-aae3-c75ffca42a86"/>
    <ds:schemaRef ds:uri="f7c51c27-3e18-464c-bbbe-385f3b6914b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3509</TotalTime>
  <Words>990</Words>
  <Application>Microsoft Office PowerPoint</Application>
  <PresentationFormat>Widescreen</PresentationFormat>
  <Paragraphs>139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Letter-join No-Lead 8</vt:lpstr>
      <vt:lpstr>Segoe UI Semilight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Barton</dc:creator>
  <cp:lastModifiedBy>S Cooper</cp:lastModifiedBy>
  <cp:revision>184</cp:revision>
  <dcterms:created xsi:type="dcterms:W3CDTF">2022-01-07T08:26:24Z</dcterms:created>
  <dcterms:modified xsi:type="dcterms:W3CDTF">2026-03-25T16:30:09Z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0x010100D33ADD2503EB6D4C8814822D40BBAB71</vt:lpwstr>
  </property>
  <property fmtid="{D5CDD505-2E9C-101B-9397-08002B2CF9AE}" pid="3" name="MediaServiceImageTags">
    <vt:lpwstr/>
  </property>
</Properties>
</file>