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26"/>
  </p:notesMasterIdLst>
  <p:sldIdLst>
    <p:sldId id="298" r:id="rId2"/>
    <p:sldId id="495" r:id="rId3"/>
    <p:sldId id="496" r:id="rId4"/>
    <p:sldId id="497" r:id="rId5"/>
    <p:sldId id="498" r:id="rId6"/>
    <p:sldId id="499" r:id="rId7"/>
    <p:sldId id="500" r:id="rId8"/>
    <p:sldId id="501" r:id="rId9"/>
    <p:sldId id="504" r:id="rId10"/>
    <p:sldId id="503" r:id="rId11"/>
    <p:sldId id="502" r:id="rId12"/>
    <p:sldId id="509" r:id="rId13"/>
    <p:sldId id="508" r:id="rId14"/>
    <p:sldId id="507" r:id="rId15"/>
    <p:sldId id="506" r:id="rId16"/>
    <p:sldId id="505" r:id="rId17"/>
    <p:sldId id="510" r:id="rId18"/>
    <p:sldId id="511" r:id="rId19"/>
    <p:sldId id="512" r:id="rId20"/>
    <p:sldId id="513" r:id="rId21"/>
    <p:sldId id="516" r:id="rId22"/>
    <p:sldId id="518" r:id="rId23"/>
    <p:sldId id="517" r:id="rId24"/>
    <p:sldId id="51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78" d="100"/>
          <a:sy n="78" d="100"/>
        </p:scale>
        <p:origin x="87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581824-4E3F-49CB-B62B-25A13134BF10}" type="datetimeFigureOut">
              <a:rPr lang="en-GB" smtClean="0"/>
              <a:t>21/10/2026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E394B5-A920-4CCC-8332-B5E475321F92}" type="slidenum">
              <a:rPr lang="en-GB" smtClean="0"/>
              <a:t>‹#›</a:t>
            </a:fld>
            <a:endParaRPr lang="en-GB"/>
          </a:p>
        </p:txBody>
      </p:sp>
    </p:spTree>
    <p:extLst>
      <p:ext uri="{BB962C8B-B14F-4D97-AF65-F5344CB8AC3E}">
        <p14:creationId xmlns:p14="http://schemas.microsoft.com/office/powerpoint/2010/main" val="972534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FE11B-F018-4768-B605-68BA3F476B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BA444C-0B0E-463C-BF41-3730DDCD20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64614C-65EE-40FF-94E4-FCF73CA7E0B6}"/>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5" name="Footer Placeholder 4">
            <a:extLst>
              <a:ext uri="{FF2B5EF4-FFF2-40B4-BE49-F238E27FC236}">
                <a16:creationId xmlns:a16="http://schemas.microsoft.com/office/drawing/2014/main" id="{B0EF15C6-753A-48CD-BEC0-438BF28B93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850B63-D72F-48A2-9938-EFB195475BC2}"/>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201402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6A73C-ED5D-45E0-ACC1-38750D0CC7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07E52F-E2C6-4E63-8FDD-797EBD402B6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E486C4-FF8A-48C2-9EF7-3C55AE55C15A}"/>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5" name="Footer Placeholder 4">
            <a:extLst>
              <a:ext uri="{FF2B5EF4-FFF2-40B4-BE49-F238E27FC236}">
                <a16:creationId xmlns:a16="http://schemas.microsoft.com/office/drawing/2014/main" id="{57496ED7-8EE4-4C57-AE6F-740461B0AE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E16C23-900F-484F-8D62-9400FF3B59D5}"/>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979349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CAC3-6708-4E95-A899-317D62CF2F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1A045B-CE1B-45C5-A4EB-A848EBC7D2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9E09259-46C1-4564-9339-6AC1F27C3957}"/>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5" name="Footer Placeholder 4">
            <a:extLst>
              <a:ext uri="{FF2B5EF4-FFF2-40B4-BE49-F238E27FC236}">
                <a16:creationId xmlns:a16="http://schemas.microsoft.com/office/drawing/2014/main" id="{AFDED9E9-4573-4B0D-942C-2B42D9397C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7C448E-3108-4C3F-8FA6-23E29504E083}"/>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318875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D127A-7FFE-4F6C-B39A-8CFA2EB1B7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DE02FA-E5F3-488B-99AD-E00DC2E9A01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5FA285-300C-421F-955A-895C1FE6F42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D1F54F-5F01-4AC3-B2D2-53DE2C921AA6}"/>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6" name="Footer Placeholder 5">
            <a:extLst>
              <a:ext uri="{FF2B5EF4-FFF2-40B4-BE49-F238E27FC236}">
                <a16:creationId xmlns:a16="http://schemas.microsoft.com/office/drawing/2014/main" id="{EED363C1-5B54-48AC-8FEB-1F1ABDAC35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3F4256-B5D6-458C-A4B3-9DB9B38565D4}"/>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2673590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49DAB-F6FC-4435-97B4-5F6C0A97BB7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290605-8AC6-47AF-9296-90AF5DF610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35A0D5D-67CB-4C0D-BFFF-40F87D34E37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1E50835-BBB8-4E8E-84EF-0BD461FA71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82960A2-1B31-486D-9F81-3B35791E9B1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2A58FC-81DD-4BE6-AB51-4BD8B6346B94}"/>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8" name="Footer Placeholder 7">
            <a:extLst>
              <a:ext uri="{FF2B5EF4-FFF2-40B4-BE49-F238E27FC236}">
                <a16:creationId xmlns:a16="http://schemas.microsoft.com/office/drawing/2014/main" id="{66097186-659C-4D66-AB5A-482DE04B4D7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F230F6-2423-4A1D-80D2-DB76B1F73A1C}"/>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250871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56C09-E994-49C2-AA18-4161E006BB2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DC75D89-B4EA-4A88-A9DC-913E425E9358}"/>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4" name="Footer Placeholder 3">
            <a:extLst>
              <a:ext uri="{FF2B5EF4-FFF2-40B4-BE49-F238E27FC236}">
                <a16:creationId xmlns:a16="http://schemas.microsoft.com/office/drawing/2014/main" id="{154321CD-FC0F-40A4-B79A-CBC85B5F90A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50211E-2E3D-4CEA-ABCE-648322515DA3}"/>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3311620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A89FFF-B50F-418D-A17A-175D5C407A7A}"/>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3" name="Footer Placeholder 2">
            <a:extLst>
              <a:ext uri="{FF2B5EF4-FFF2-40B4-BE49-F238E27FC236}">
                <a16:creationId xmlns:a16="http://schemas.microsoft.com/office/drawing/2014/main" id="{3C60EC93-4AA3-4E40-97D7-1B8BB0DA395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9CE196A-C8A7-4BD4-B9D6-ADEC09A0E1DA}"/>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246113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82ABD-0CAE-49AC-9BB1-4BF3E0E285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6029918-371E-45C9-9A7C-30F31033CF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CFB331-DDAA-4C40-B00F-4B22162DBC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E45A457-3885-42BA-9419-E0C80033ED38}"/>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6" name="Footer Placeholder 5">
            <a:extLst>
              <a:ext uri="{FF2B5EF4-FFF2-40B4-BE49-F238E27FC236}">
                <a16:creationId xmlns:a16="http://schemas.microsoft.com/office/drawing/2014/main" id="{1E90C09B-19E6-442E-9C32-9403791544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2A2E7E-529F-4273-91A4-853ECD9C3FF3}"/>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1158327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47EF0-8B2D-47DC-8984-E9F4872056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7E0ADC7-C9B2-400A-9804-BA9C8C187C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00E570-B399-48B4-8526-685CB627B7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E7BB541-AB79-4459-BA80-F4C2D8588BA4}"/>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6" name="Footer Placeholder 5">
            <a:extLst>
              <a:ext uri="{FF2B5EF4-FFF2-40B4-BE49-F238E27FC236}">
                <a16:creationId xmlns:a16="http://schemas.microsoft.com/office/drawing/2014/main" id="{6609D7BA-2275-47C3-9103-AC67AB5FAB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200F3D-A92D-4345-B9C3-AA9392A767E5}"/>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1094026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90FD3-FAEA-4F79-8C78-D43EC809D65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EA4695-07C0-4548-B8D1-00355ADE7AB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117DF3-2127-48C9-B95A-52345F973FD2}"/>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5" name="Footer Placeholder 4">
            <a:extLst>
              <a:ext uri="{FF2B5EF4-FFF2-40B4-BE49-F238E27FC236}">
                <a16:creationId xmlns:a16="http://schemas.microsoft.com/office/drawing/2014/main" id="{9D6B6C31-47A1-4D9D-9268-17CCF3D01D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060C49-FE3F-4F51-BA2B-3E73F3ABF8E1}"/>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696825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19F5E3-4D1C-4CE0-84C0-C3AB221D5D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02A03A-6047-46E7-99C5-628B3AFE2BF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065F32-AFE9-4799-99BF-EF8C4FDAC910}"/>
              </a:ext>
            </a:extLst>
          </p:cNvPr>
          <p:cNvSpPr>
            <a:spLocks noGrp="1"/>
          </p:cNvSpPr>
          <p:nvPr>
            <p:ph type="dt" sz="half" idx="10"/>
          </p:nvPr>
        </p:nvSpPr>
        <p:spPr/>
        <p:txBody>
          <a:bodyPr/>
          <a:lstStyle/>
          <a:p>
            <a:fld id="{6D54C3B0-A382-4F78-BE41-8AD0CDDE556A}" type="datetimeFigureOut">
              <a:rPr lang="en-GB" smtClean="0"/>
              <a:t>21/10/2026</a:t>
            </a:fld>
            <a:endParaRPr lang="en-GB"/>
          </a:p>
        </p:txBody>
      </p:sp>
      <p:sp>
        <p:nvSpPr>
          <p:cNvPr id="5" name="Footer Placeholder 4">
            <a:extLst>
              <a:ext uri="{FF2B5EF4-FFF2-40B4-BE49-F238E27FC236}">
                <a16:creationId xmlns:a16="http://schemas.microsoft.com/office/drawing/2014/main" id="{A99DBA5A-03B2-44A1-B189-C363DB9A33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77622B-2A8F-4ACE-8C88-0925A7935C4A}"/>
              </a:ext>
            </a:extLst>
          </p:cNvPr>
          <p:cNvSpPr>
            <a:spLocks noGrp="1"/>
          </p:cNvSpPr>
          <p:nvPr>
            <p:ph type="sldNum" sz="quarter" idx="12"/>
          </p:nvPr>
        </p:nvSpPr>
        <p:spPr/>
        <p:txBody>
          <a:bodyPr/>
          <a:lstStyle/>
          <a:p>
            <a:fld id="{AA41E8BA-2E5D-4585-86A9-06F31DF43854}" type="slidenum">
              <a:rPr lang="en-GB" smtClean="0"/>
              <a:t>‹#›</a:t>
            </a:fld>
            <a:endParaRPr lang="en-GB"/>
          </a:p>
        </p:txBody>
      </p:sp>
    </p:spTree>
    <p:extLst>
      <p:ext uri="{BB962C8B-B14F-4D97-AF65-F5344CB8AC3E}">
        <p14:creationId xmlns:p14="http://schemas.microsoft.com/office/powerpoint/2010/main" val="1564242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Whole Group - 2 Lines">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AC156E33-FC78-D728-4CA2-9D4F4F9DBBC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Rectangle 10">
            <a:extLst>
              <a:ext uri="{FF2B5EF4-FFF2-40B4-BE49-F238E27FC236}">
                <a16:creationId xmlns:a16="http://schemas.microsoft.com/office/drawing/2014/main" id="{2D4C5A87-6E2F-35F8-6FCC-87D0D351C79D}"/>
              </a:ext>
            </a:extLst>
          </p:cNvPr>
          <p:cNvSpPr/>
          <p:nvPr userDrawn="1"/>
        </p:nvSpPr>
        <p:spPr>
          <a:xfrm>
            <a:off x="0" y="-47"/>
            <a:ext cx="12192000" cy="1445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EdShed" pitchFamily="2" charset="0"/>
            </a:endParaRPr>
          </a:p>
        </p:txBody>
      </p:sp>
      <p:sp>
        <p:nvSpPr>
          <p:cNvPr id="13" name="Rectangle 12">
            <a:extLst>
              <a:ext uri="{FF2B5EF4-FFF2-40B4-BE49-F238E27FC236}">
                <a16:creationId xmlns:a16="http://schemas.microsoft.com/office/drawing/2014/main" id="{62CC09BB-5923-F3BA-8817-2ADCD7B6A203}"/>
              </a:ext>
            </a:extLst>
          </p:cNvPr>
          <p:cNvSpPr/>
          <p:nvPr userDrawn="1"/>
        </p:nvSpPr>
        <p:spPr>
          <a:xfrm>
            <a:off x="164275" y="1614029"/>
            <a:ext cx="11863449" cy="50901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EdShed" pitchFamily="2" charset="0"/>
            </a:endParaRPr>
          </a:p>
        </p:txBody>
      </p:sp>
      <p:sp>
        <p:nvSpPr>
          <p:cNvPr id="30" name="Slide Number Placeholder 29">
            <a:extLst>
              <a:ext uri="{FF2B5EF4-FFF2-40B4-BE49-F238E27FC236}">
                <a16:creationId xmlns:a16="http://schemas.microsoft.com/office/drawing/2014/main" id="{FE031085-FAC1-41D0-C607-A2501FFEDA5C}"/>
              </a:ext>
            </a:extLst>
          </p:cNvPr>
          <p:cNvSpPr>
            <a:spLocks noGrp="1"/>
          </p:cNvSpPr>
          <p:nvPr>
            <p:ph type="sldNum" sz="quarter" idx="14"/>
          </p:nvPr>
        </p:nvSpPr>
        <p:spPr>
          <a:xfrm>
            <a:off x="11476152" y="979994"/>
            <a:ext cx="576591" cy="365125"/>
          </a:xfrm>
        </p:spPr>
        <p:txBody>
          <a:bodyPr/>
          <a:lstStyle>
            <a:lvl1pPr>
              <a:defRPr b="0" i="0">
                <a:solidFill>
                  <a:schemeClr val="tx1"/>
                </a:solidFill>
                <a:latin typeface="EdShed" pitchFamily="2" charset="0"/>
              </a:defRPr>
            </a:lvl1pPr>
          </a:lstStyle>
          <a:p>
            <a:r>
              <a:rPr lang="en-US"/>
              <a:t>7.</a:t>
            </a:r>
            <a:fld id="{46F6552A-941E-B249-8E39-1E2EE7BF53B4}" type="slidenum">
              <a:rPr lang="en-US" smtClean="0"/>
              <a:pPr/>
              <a:t>‹#›</a:t>
            </a:fld>
            <a:endParaRPr lang="en-US" dirty="0"/>
          </a:p>
        </p:txBody>
      </p:sp>
      <p:sp>
        <p:nvSpPr>
          <p:cNvPr id="5" name="Text Placeholder 18">
            <a:extLst>
              <a:ext uri="{FF2B5EF4-FFF2-40B4-BE49-F238E27FC236}">
                <a16:creationId xmlns:a16="http://schemas.microsoft.com/office/drawing/2014/main" id="{297A089E-FCCB-4F7A-9B2E-C32263A9D30F}"/>
              </a:ext>
            </a:extLst>
          </p:cNvPr>
          <p:cNvSpPr>
            <a:spLocks noGrp="1"/>
          </p:cNvSpPr>
          <p:nvPr>
            <p:ph type="body" sz="quarter" idx="15" hasCustomPrompt="1"/>
          </p:nvPr>
        </p:nvSpPr>
        <p:spPr>
          <a:xfrm>
            <a:off x="1797294" y="550678"/>
            <a:ext cx="8597407" cy="749135"/>
          </a:xfrm>
        </p:spPr>
        <p:txBody>
          <a:bodyPr anchor="ctr">
            <a:noAutofit/>
          </a:bodyPr>
          <a:lstStyle>
            <a:lvl1pPr marL="0" indent="0" algn="ctr">
              <a:lnSpc>
                <a:spcPts val="2700"/>
              </a:lnSpc>
              <a:spcBef>
                <a:spcPts val="0"/>
              </a:spcBef>
              <a:buNone/>
              <a:defRPr sz="2200" b="1" i="0">
                <a:solidFill>
                  <a:srgbClr val="3372DC"/>
                </a:solidFill>
                <a:latin typeface="EdShed" pitchFamily="2" charset="0"/>
              </a:defRPr>
            </a:lvl1pPr>
          </a:lstStyle>
          <a:p>
            <a:pPr lvl="0"/>
            <a:r>
              <a:rPr lang="en-US" dirty="0"/>
              <a:t>Can you help correct these few spelling mistakes on these Stage 5 words as a starter?</a:t>
            </a:r>
          </a:p>
        </p:txBody>
      </p:sp>
      <p:sp>
        <p:nvSpPr>
          <p:cNvPr id="6" name="Text Placeholder 18">
            <a:extLst>
              <a:ext uri="{FF2B5EF4-FFF2-40B4-BE49-F238E27FC236}">
                <a16:creationId xmlns:a16="http://schemas.microsoft.com/office/drawing/2014/main" id="{099993FA-553C-DC24-8035-F3C4D06A6C50}"/>
              </a:ext>
            </a:extLst>
          </p:cNvPr>
          <p:cNvSpPr>
            <a:spLocks noGrp="1"/>
          </p:cNvSpPr>
          <p:nvPr>
            <p:ph type="body" sz="quarter" idx="10" hasCustomPrompt="1"/>
          </p:nvPr>
        </p:nvSpPr>
        <p:spPr>
          <a:xfrm>
            <a:off x="3494880" y="211731"/>
            <a:ext cx="5202237" cy="320675"/>
          </a:xfrm>
        </p:spPr>
        <p:txBody>
          <a:bodyPr>
            <a:noAutofit/>
          </a:bodyPr>
          <a:lstStyle>
            <a:lvl1pPr marL="0" indent="0" algn="ctr">
              <a:buNone/>
              <a:defRPr sz="1800" b="0" i="0">
                <a:latin typeface="EdShed" pitchFamily="2" charset="0"/>
              </a:defRPr>
            </a:lvl1pPr>
          </a:lstStyle>
          <a:p>
            <a:pPr lvl="0"/>
            <a:r>
              <a:rPr lang="en-US" dirty="0"/>
              <a:t>Starter</a:t>
            </a:r>
          </a:p>
        </p:txBody>
      </p:sp>
      <p:pic>
        <p:nvPicPr>
          <p:cNvPr id="8" name="Picture 7">
            <a:extLst>
              <a:ext uri="{FF2B5EF4-FFF2-40B4-BE49-F238E27FC236}">
                <a16:creationId xmlns:a16="http://schemas.microsoft.com/office/drawing/2014/main" id="{4400B915-4CBD-703E-7539-5EB06BD72D0C}"/>
              </a:ext>
            </a:extLst>
          </p:cNvPr>
          <p:cNvPicPr>
            <a:picLocks noChangeAspect="1"/>
          </p:cNvPicPr>
          <p:nvPr userDrawn="1"/>
        </p:nvPicPr>
        <p:blipFill>
          <a:blip r:embed="rId3"/>
          <a:srcRect/>
          <a:stretch/>
        </p:blipFill>
        <p:spPr>
          <a:xfrm>
            <a:off x="299195" y="205165"/>
            <a:ext cx="1048133" cy="1069769"/>
          </a:xfrm>
          <a:prstGeom prst="rect">
            <a:avLst/>
          </a:prstGeom>
        </p:spPr>
      </p:pic>
      <p:pic>
        <p:nvPicPr>
          <p:cNvPr id="4" name="Picture 3" descr="A yellow and grey text&#10;&#10;Description automatically generated">
            <a:extLst>
              <a:ext uri="{FF2B5EF4-FFF2-40B4-BE49-F238E27FC236}">
                <a16:creationId xmlns:a16="http://schemas.microsoft.com/office/drawing/2014/main" id="{ABE9C1ED-E55B-92D0-3E3C-6C41122119B5}"/>
              </a:ext>
            </a:extLst>
          </p:cNvPr>
          <p:cNvPicPr>
            <a:picLocks noChangeAspect="1"/>
          </p:cNvPicPr>
          <p:nvPr userDrawn="1"/>
        </p:nvPicPr>
        <p:blipFill>
          <a:blip r:embed="rId4"/>
          <a:stretch>
            <a:fillRect/>
          </a:stretch>
        </p:blipFill>
        <p:spPr>
          <a:xfrm>
            <a:off x="10551269" y="186249"/>
            <a:ext cx="1431998" cy="693341"/>
          </a:xfrm>
          <a:prstGeom prst="rect">
            <a:avLst/>
          </a:prstGeom>
        </p:spPr>
      </p:pic>
    </p:spTree>
    <p:extLst>
      <p:ext uri="{BB962C8B-B14F-4D97-AF65-F5344CB8AC3E}">
        <p14:creationId xmlns:p14="http://schemas.microsoft.com/office/powerpoint/2010/main" val="31870210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Whole Group - 1 Line">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B915C26A-DB07-AD98-AD97-AAAA73C74C6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Rectangle 10">
            <a:extLst>
              <a:ext uri="{FF2B5EF4-FFF2-40B4-BE49-F238E27FC236}">
                <a16:creationId xmlns:a16="http://schemas.microsoft.com/office/drawing/2014/main" id="{2D4C5A87-6E2F-35F8-6FCC-87D0D351C79D}"/>
              </a:ext>
            </a:extLst>
          </p:cNvPr>
          <p:cNvSpPr/>
          <p:nvPr userDrawn="1"/>
        </p:nvSpPr>
        <p:spPr>
          <a:xfrm>
            <a:off x="0" y="-1"/>
            <a:ext cx="12192000" cy="1445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EdShed" pitchFamily="2" charset="0"/>
            </a:endParaRPr>
          </a:p>
        </p:txBody>
      </p:sp>
      <p:sp>
        <p:nvSpPr>
          <p:cNvPr id="13" name="Rectangle 12">
            <a:extLst>
              <a:ext uri="{FF2B5EF4-FFF2-40B4-BE49-F238E27FC236}">
                <a16:creationId xmlns:a16="http://schemas.microsoft.com/office/drawing/2014/main" id="{62CC09BB-5923-F3BA-8817-2ADCD7B6A203}"/>
              </a:ext>
            </a:extLst>
          </p:cNvPr>
          <p:cNvSpPr/>
          <p:nvPr userDrawn="1"/>
        </p:nvSpPr>
        <p:spPr>
          <a:xfrm>
            <a:off x="164275" y="1614029"/>
            <a:ext cx="11863449" cy="50901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EdShed" pitchFamily="2" charset="0"/>
            </a:endParaRPr>
          </a:p>
        </p:txBody>
      </p:sp>
      <p:sp>
        <p:nvSpPr>
          <p:cNvPr id="30" name="Slide Number Placeholder 29">
            <a:extLst>
              <a:ext uri="{FF2B5EF4-FFF2-40B4-BE49-F238E27FC236}">
                <a16:creationId xmlns:a16="http://schemas.microsoft.com/office/drawing/2014/main" id="{FE031085-FAC1-41D0-C607-A2501FFEDA5C}"/>
              </a:ext>
            </a:extLst>
          </p:cNvPr>
          <p:cNvSpPr>
            <a:spLocks noGrp="1"/>
          </p:cNvSpPr>
          <p:nvPr>
            <p:ph type="sldNum" sz="quarter" idx="14"/>
          </p:nvPr>
        </p:nvSpPr>
        <p:spPr>
          <a:xfrm>
            <a:off x="11476152" y="979994"/>
            <a:ext cx="576591" cy="365125"/>
          </a:xfrm>
        </p:spPr>
        <p:txBody>
          <a:bodyPr/>
          <a:lstStyle>
            <a:lvl1pPr>
              <a:defRPr b="0" i="0">
                <a:solidFill>
                  <a:schemeClr val="tx1"/>
                </a:solidFill>
                <a:latin typeface="EdShed" pitchFamily="2" charset="0"/>
              </a:defRPr>
            </a:lvl1pPr>
          </a:lstStyle>
          <a:p>
            <a:r>
              <a:rPr lang="en-US" dirty="0"/>
              <a:t>7.</a:t>
            </a:r>
            <a:fld id="{46F6552A-941E-B249-8E39-1E2EE7BF53B4}" type="slidenum">
              <a:rPr lang="en-US" smtClean="0"/>
              <a:pPr/>
              <a:t>‹#›</a:t>
            </a:fld>
            <a:endParaRPr lang="en-US" dirty="0"/>
          </a:p>
        </p:txBody>
      </p:sp>
      <p:sp>
        <p:nvSpPr>
          <p:cNvPr id="8" name="Text Placeholder 18">
            <a:extLst>
              <a:ext uri="{FF2B5EF4-FFF2-40B4-BE49-F238E27FC236}">
                <a16:creationId xmlns:a16="http://schemas.microsoft.com/office/drawing/2014/main" id="{DE8D001C-8556-B5D1-C0FF-98AF8FC79D4D}"/>
              </a:ext>
            </a:extLst>
          </p:cNvPr>
          <p:cNvSpPr>
            <a:spLocks noGrp="1"/>
          </p:cNvSpPr>
          <p:nvPr>
            <p:ph type="body" sz="quarter" idx="10" hasCustomPrompt="1"/>
          </p:nvPr>
        </p:nvSpPr>
        <p:spPr>
          <a:xfrm>
            <a:off x="3494880" y="342478"/>
            <a:ext cx="5202237" cy="320675"/>
          </a:xfrm>
        </p:spPr>
        <p:txBody>
          <a:bodyPr>
            <a:noAutofit/>
          </a:bodyPr>
          <a:lstStyle>
            <a:lvl1pPr marL="0" indent="0" algn="ctr">
              <a:buNone/>
              <a:defRPr sz="1800" b="0" i="0">
                <a:latin typeface="EdShed" pitchFamily="2" charset="0"/>
              </a:defRPr>
            </a:lvl1pPr>
          </a:lstStyle>
          <a:p>
            <a:pPr lvl="0"/>
            <a:r>
              <a:rPr lang="en-US" dirty="0"/>
              <a:t>This Week’s Words</a:t>
            </a:r>
          </a:p>
        </p:txBody>
      </p:sp>
      <p:sp>
        <p:nvSpPr>
          <p:cNvPr id="9" name="Text Placeholder 18">
            <a:extLst>
              <a:ext uri="{FF2B5EF4-FFF2-40B4-BE49-F238E27FC236}">
                <a16:creationId xmlns:a16="http://schemas.microsoft.com/office/drawing/2014/main" id="{35FC74FF-5008-9ECB-E018-2B72A80C75DD}"/>
              </a:ext>
            </a:extLst>
          </p:cNvPr>
          <p:cNvSpPr>
            <a:spLocks noGrp="1"/>
          </p:cNvSpPr>
          <p:nvPr>
            <p:ph type="body" sz="quarter" idx="11" hasCustomPrompt="1"/>
          </p:nvPr>
        </p:nvSpPr>
        <p:spPr>
          <a:xfrm>
            <a:off x="1907717" y="770233"/>
            <a:ext cx="8376562" cy="365127"/>
          </a:xfrm>
        </p:spPr>
        <p:txBody>
          <a:bodyPr anchor="ctr">
            <a:noAutofit/>
          </a:bodyPr>
          <a:lstStyle>
            <a:lvl1pPr marL="0" indent="0" algn="ctr">
              <a:spcBef>
                <a:spcPts val="500"/>
              </a:spcBef>
              <a:buNone/>
              <a:defRPr sz="2200" b="1" i="0">
                <a:solidFill>
                  <a:srgbClr val="3372DC"/>
                </a:solidFill>
                <a:latin typeface="EdShed" pitchFamily="2" charset="0"/>
              </a:defRPr>
            </a:lvl1pPr>
          </a:lstStyle>
          <a:p>
            <a:pPr lvl="0"/>
            <a:r>
              <a:rPr lang="en-US" dirty="0"/>
              <a:t>Do you know what they mean?</a:t>
            </a:r>
          </a:p>
        </p:txBody>
      </p:sp>
      <p:pic>
        <p:nvPicPr>
          <p:cNvPr id="10" name="Picture 9">
            <a:extLst>
              <a:ext uri="{FF2B5EF4-FFF2-40B4-BE49-F238E27FC236}">
                <a16:creationId xmlns:a16="http://schemas.microsoft.com/office/drawing/2014/main" id="{896FB5B7-BC97-1061-D4F9-2945D13DCC81}"/>
              </a:ext>
            </a:extLst>
          </p:cNvPr>
          <p:cNvPicPr>
            <a:picLocks noChangeAspect="1"/>
          </p:cNvPicPr>
          <p:nvPr userDrawn="1"/>
        </p:nvPicPr>
        <p:blipFill>
          <a:blip r:embed="rId3"/>
          <a:srcRect/>
          <a:stretch/>
        </p:blipFill>
        <p:spPr>
          <a:xfrm>
            <a:off x="299195" y="205165"/>
            <a:ext cx="1048133" cy="1069769"/>
          </a:xfrm>
          <a:prstGeom prst="rect">
            <a:avLst/>
          </a:prstGeom>
        </p:spPr>
      </p:pic>
      <p:pic>
        <p:nvPicPr>
          <p:cNvPr id="5" name="Picture 4" descr="A yellow and grey text&#10;&#10;Description automatically generated">
            <a:extLst>
              <a:ext uri="{FF2B5EF4-FFF2-40B4-BE49-F238E27FC236}">
                <a16:creationId xmlns:a16="http://schemas.microsoft.com/office/drawing/2014/main" id="{EDF69CEE-0860-0267-19A1-D20B0C520D46}"/>
              </a:ext>
            </a:extLst>
          </p:cNvPr>
          <p:cNvPicPr>
            <a:picLocks noChangeAspect="1"/>
          </p:cNvPicPr>
          <p:nvPr userDrawn="1"/>
        </p:nvPicPr>
        <p:blipFill>
          <a:blip r:embed="rId4"/>
          <a:stretch>
            <a:fillRect/>
          </a:stretch>
        </p:blipFill>
        <p:spPr>
          <a:xfrm>
            <a:off x="10551269" y="186249"/>
            <a:ext cx="1431998" cy="693341"/>
          </a:xfrm>
          <a:prstGeom prst="rect">
            <a:avLst/>
          </a:prstGeom>
        </p:spPr>
      </p:pic>
    </p:spTree>
    <p:extLst>
      <p:ext uri="{BB962C8B-B14F-4D97-AF65-F5344CB8AC3E}">
        <p14:creationId xmlns:p14="http://schemas.microsoft.com/office/powerpoint/2010/main" val="31441174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Whole Group - Header Only">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367E957F-5785-BE83-5088-3216AED6327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Rectangle 10">
            <a:extLst>
              <a:ext uri="{FF2B5EF4-FFF2-40B4-BE49-F238E27FC236}">
                <a16:creationId xmlns:a16="http://schemas.microsoft.com/office/drawing/2014/main" id="{2D4C5A87-6E2F-35F8-6FCC-87D0D351C79D}"/>
              </a:ext>
            </a:extLst>
          </p:cNvPr>
          <p:cNvSpPr/>
          <p:nvPr userDrawn="1"/>
        </p:nvSpPr>
        <p:spPr>
          <a:xfrm>
            <a:off x="0" y="-1"/>
            <a:ext cx="12192000" cy="1445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EdShed" pitchFamily="2" charset="0"/>
            </a:endParaRPr>
          </a:p>
        </p:txBody>
      </p:sp>
      <p:sp>
        <p:nvSpPr>
          <p:cNvPr id="13" name="Rectangle 12">
            <a:extLst>
              <a:ext uri="{FF2B5EF4-FFF2-40B4-BE49-F238E27FC236}">
                <a16:creationId xmlns:a16="http://schemas.microsoft.com/office/drawing/2014/main" id="{62CC09BB-5923-F3BA-8817-2ADCD7B6A203}"/>
              </a:ext>
            </a:extLst>
          </p:cNvPr>
          <p:cNvSpPr/>
          <p:nvPr userDrawn="1"/>
        </p:nvSpPr>
        <p:spPr>
          <a:xfrm>
            <a:off x="164275" y="1614029"/>
            <a:ext cx="11863449" cy="50901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EdShed" pitchFamily="2" charset="0"/>
            </a:endParaRPr>
          </a:p>
        </p:txBody>
      </p:sp>
      <p:sp>
        <p:nvSpPr>
          <p:cNvPr id="30" name="Slide Number Placeholder 29">
            <a:extLst>
              <a:ext uri="{FF2B5EF4-FFF2-40B4-BE49-F238E27FC236}">
                <a16:creationId xmlns:a16="http://schemas.microsoft.com/office/drawing/2014/main" id="{FE031085-FAC1-41D0-C607-A2501FFEDA5C}"/>
              </a:ext>
            </a:extLst>
          </p:cNvPr>
          <p:cNvSpPr>
            <a:spLocks noGrp="1"/>
          </p:cNvSpPr>
          <p:nvPr>
            <p:ph type="sldNum" sz="quarter" idx="14"/>
          </p:nvPr>
        </p:nvSpPr>
        <p:spPr>
          <a:xfrm>
            <a:off x="11476152" y="979994"/>
            <a:ext cx="576591" cy="365125"/>
          </a:xfrm>
        </p:spPr>
        <p:txBody>
          <a:bodyPr/>
          <a:lstStyle>
            <a:lvl1pPr>
              <a:defRPr b="0" i="0">
                <a:solidFill>
                  <a:schemeClr val="tx1"/>
                </a:solidFill>
                <a:latin typeface="EdShed" pitchFamily="2" charset="0"/>
              </a:defRPr>
            </a:lvl1pPr>
          </a:lstStyle>
          <a:p>
            <a:r>
              <a:rPr lang="en-US" dirty="0"/>
              <a:t>7.</a:t>
            </a:r>
            <a:fld id="{46F6552A-941E-B249-8E39-1E2EE7BF53B4}" type="slidenum">
              <a:rPr lang="en-US" smtClean="0"/>
              <a:pPr/>
              <a:t>‹#›</a:t>
            </a:fld>
            <a:endParaRPr lang="en-US" dirty="0"/>
          </a:p>
        </p:txBody>
      </p:sp>
      <p:sp>
        <p:nvSpPr>
          <p:cNvPr id="6" name="Text Placeholder 18">
            <a:extLst>
              <a:ext uri="{FF2B5EF4-FFF2-40B4-BE49-F238E27FC236}">
                <a16:creationId xmlns:a16="http://schemas.microsoft.com/office/drawing/2014/main" id="{E3EF6408-E4F7-DA58-C230-8BB8A6BB0E66}"/>
              </a:ext>
            </a:extLst>
          </p:cNvPr>
          <p:cNvSpPr>
            <a:spLocks noGrp="1"/>
          </p:cNvSpPr>
          <p:nvPr>
            <p:ph type="body" sz="quarter" idx="10" hasCustomPrompt="1"/>
          </p:nvPr>
        </p:nvSpPr>
        <p:spPr>
          <a:xfrm>
            <a:off x="2115772" y="586478"/>
            <a:ext cx="7960454" cy="320675"/>
          </a:xfrm>
        </p:spPr>
        <p:txBody>
          <a:bodyPr>
            <a:noAutofit/>
          </a:bodyPr>
          <a:lstStyle>
            <a:lvl1pPr marL="0" indent="0" algn="ctr">
              <a:buNone/>
              <a:defRPr sz="2200" b="1" i="0">
                <a:solidFill>
                  <a:schemeClr val="tx1"/>
                </a:solidFill>
                <a:latin typeface="EdShed" pitchFamily="2" charset="0"/>
              </a:defRPr>
            </a:lvl1pPr>
          </a:lstStyle>
          <a:p>
            <a:pPr lvl="0"/>
            <a:r>
              <a:rPr lang="en-US" dirty="0"/>
              <a:t>Words where ‘ex’ means ‘out’</a:t>
            </a:r>
          </a:p>
        </p:txBody>
      </p:sp>
      <p:pic>
        <p:nvPicPr>
          <p:cNvPr id="7" name="Picture 6">
            <a:extLst>
              <a:ext uri="{FF2B5EF4-FFF2-40B4-BE49-F238E27FC236}">
                <a16:creationId xmlns:a16="http://schemas.microsoft.com/office/drawing/2014/main" id="{1C83CC30-78F7-5200-2672-E025123071E5}"/>
              </a:ext>
            </a:extLst>
          </p:cNvPr>
          <p:cNvPicPr>
            <a:picLocks noChangeAspect="1"/>
          </p:cNvPicPr>
          <p:nvPr userDrawn="1"/>
        </p:nvPicPr>
        <p:blipFill>
          <a:blip r:embed="rId3"/>
          <a:srcRect/>
          <a:stretch/>
        </p:blipFill>
        <p:spPr>
          <a:xfrm>
            <a:off x="299195" y="205165"/>
            <a:ext cx="1048133" cy="1069769"/>
          </a:xfrm>
          <a:prstGeom prst="rect">
            <a:avLst/>
          </a:prstGeom>
        </p:spPr>
      </p:pic>
      <p:pic>
        <p:nvPicPr>
          <p:cNvPr id="3" name="Picture 2" descr="A yellow and grey text&#10;&#10;Description automatically generated">
            <a:extLst>
              <a:ext uri="{FF2B5EF4-FFF2-40B4-BE49-F238E27FC236}">
                <a16:creationId xmlns:a16="http://schemas.microsoft.com/office/drawing/2014/main" id="{1E026117-17C0-AC79-F458-6C66BAB7B910}"/>
              </a:ext>
            </a:extLst>
          </p:cNvPr>
          <p:cNvPicPr>
            <a:picLocks noChangeAspect="1"/>
          </p:cNvPicPr>
          <p:nvPr userDrawn="1"/>
        </p:nvPicPr>
        <p:blipFill>
          <a:blip r:embed="rId4"/>
          <a:stretch>
            <a:fillRect/>
          </a:stretch>
        </p:blipFill>
        <p:spPr>
          <a:xfrm>
            <a:off x="10551269" y="186249"/>
            <a:ext cx="1431998" cy="693341"/>
          </a:xfrm>
          <a:prstGeom prst="rect">
            <a:avLst/>
          </a:prstGeom>
        </p:spPr>
      </p:pic>
    </p:spTree>
    <p:extLst>
      <p:ext uri="{BB962C8B-B14F-4D97-AF65-F5344CB8AC3E}">
        <p14:creationId xmlns:p14="http://schemas.microsoft.com/office/powerpoint/2010/main" val="1347488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449A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B318BA-865B-4EF8-9A99-9872400411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2D2B18-7DBF-4541-AF5C-FF3695CB8D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8D9973-F006-4529-ADEB-BF104BEEBD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54C3B0-A382-4F78-BE41-8AD0CDDE556A}" type="datetimeFigureOut">
              <a:rPr lang="en-GB" smtClean="0"/>
              <a:t>21/10/2026</a:t>
            </a:fld>
            <a:endParaRPr lang="en-GB"/>
          </a:p>
        </p:txBody>
      </p:sp>
      <p:sp>
        <p:nvSpPr>
          <p:cNvPr id="5" name="Footer Placeholder 4">
            <a:extLst>
              <a:ext uri="{FF2B5EF4-FFF2-40B4-BE49-F238E27FC236}">
                <a16:creationId xmlns:a16="http://schemas.microsoft.com/office/drawing/2014/main" id="{AAFB87CF-19C8-4DF2-BE8A-8DC591C2E4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1891CE7-AF11-43BB-8481-8D1510CF2F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1E8BA-2E5D-4585-86A9-06F31DF43854}" type="slidenum">
              <a:rPr lang="en-GB" smtClean="0"/>
              <a:t>‹#›</a:t>
            </a:fld>
            <a:endParaRPr lang="en-GB"/>
          </a:p>
        </p:txBody>
      </p:sp>
    </p:spTree>
    <p:extLst>
      <p:ext uri="{BB962C8B-B14F-4D97-AF65-F5344CB8AC3E}">
        <p14:creationId xmlns:p14="http://schemas.microsoft.com/office/powerpoint/2010/main" val="201962319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gov.uk/guidance/key-stage-2-tests-varying-the-test-timetable"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FF85C-FA5F-4873-AC4B-A4D44B23FE0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6B07848-088B-4608-BA53-DC2C3196334D}"/>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D7DD76FA-4650-4A9A-9694-F1659FED5B40}"/>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white and gray logo&#10;&#10;AI-generated content may be incorrect.">
            <a:extLst>
              <a:ext uri="{FF2B5EF4-FFF2-40B4-BE49-F238E27FC236}">
                <a16:creationId xmlns:a16="http://schemas.microsoft.com/office/drawing/2014/main" id="{5A297347-A50D-8597-54AD-888FC6356A98}"/>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6827575" y="297749"/>
            <a:ext cx="5072382" cy="6424428"/>
          </a:xfrm>
          <a:prstGeom prst="rect">
            <a:avLst/>
          </a:prstGeom>
        </p:spPr>
      </p:pic>
      <p:pic>
        <p:nvPicPr>
          <p:cNvPr id="9" name="Picture 8" descr="A blue rectangle with white text&#10;&#10;AI-generated content may be incorrect.">
            <a:extLst>
              <a:ext uri="{FF2B5EF4-FFF2-40B4-BE49-F238E27FC236}">
                <a16:creationId xmlns:a16="http://schemas.microsoft.com/office/drawing/2014/main" id="{FC0C6971-18EC-5386-2E33-C9CC05BA40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8" name="Subtitle 2">
            <a:extLst>
              <a:ext uri="{FF2B5EF4-FFF2-40B4-BE49-F238E27FC236}">
                <a16:creationId xmlns:a16="http://schemas.microsoft.com/office/drawing/2014/main" id="{9F694DB7-A7F6-7FB3-5A2D-9ABB53039B64}"/>
              </a:ext>
            </a:extLst>
          </p:cNvPr>
          <p:cNvSpPr txBox="1">
            <a:spLocks/>
          </p:cNvSpPr>
          <p:nvPr/>
        </p:nvSpPr>
        <p:spPr>
          <a:xfrm>
            <a:off x="1621859" y="4886487"/>
            <a:ext cx="4714568" cy="926776"/>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3600" b="1" dirty="0">
                <a:solidFill>
                  <a:prstClr val="black"/>
                </a:solidFill>
                <a:latin typeface="Calibri" panose="020F0502020204030204"/>
              </a:rPr>
              <a:t>21st October </a:t>
            </a: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2026 – 5pm</a:t>
            </a:r>
          </a:p>
        </p:txBody>
      </p:sp>
      <p:sp>
        <p:nvSpPr>
          <p:cNvPr id="10" name="Title 1">
            <a:extLst>
              <a:ext uri="{FF2B5EF4-FFF2-40B4-BE49-F238E27FC236}">
                <a16:creationId xmlns:a16="http://schemas.microsoft.com/office/drawing/2014/main" id="{3191FB6C-7044-6E5E-3735-59D1C44EB3E1}"/>
              </a:ext>
            </a:extLst>
          </p:cNvPr>
          <p:cNvSpPr txBox="1">
            <a:spLocks/>
          </p:cNvSpPr>
          <p:nvPr/>
        </p:nvSpPr>
        <p:spPr>
          <a:xfrm>
            <a:off x="746324" y="853349"/>
            <a:ext cx="6465638" cy="111641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b="1" i="0" u="sng" strike="noStrike" kern="1200" cap="none" spc="0" normalizeH="0" baseline="0" noProof="0" dirty="0">
                <a:ln>
                  <a:noFill/>
                </a:ln>
                <a:solidFill>
                  <a:prstClr val="black"/>
                </a:solidFill>
                <a:effectLst/>
                <a:uLnTx/>
                <a:uFillTx/>
                <a:latin typeface="Calibri Light" panose="020F0302020204030204"/>
                <a:ea typeface="+mj-ea"/>
                <a:cs typeface="+mj-cs"/>
              </a:rPr>
              <a:t>SATs Meeting 2026</a:t>
            </a:r>
            <a:endParaRPr kumimoji="0" lang="en-GB" sz="5200" b="0"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pic>
        <p:nvPicPr>
          <p:cNvPr id="4" name="Picture 2" descr="KS2 SATs in 2025: a guide for parents">
            <a:extLst>
              <a:ext uri="{FF2B5EF4-FFF2-40B4-BE49-F238E27FC236}">
                <a16:creationId xmlns:a16="http://schemas.microsoft.com/office/drawing/2014/main" id="{E57EE1BF-17B2-D7B7-AB6E-C0CD8338D3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1925" y="2574001"/>
            <a:ext cx="2683800" cy="1789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Misconception SATs papers (2019) with intentional errors to correct |  Teaching Resources">
            <a:extLst>
              <a:ext uri="{FF2B5EF4-FFF2-40B4-BE49-F238E27FC236}">
                <a16:creationId xmlns:a16="http://schemas.microsoft.com/office/drawing/2014/main" id="{DE583D10-C2BB-5BA7-F526-091B154881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2332" y="2499820"/>
            <a:ext cx="2683800" cy="2012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569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90CB309-19D0-F06D-AD14-EFC3466879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57F262-CE00-4BAD-7F08-3163B6F5F839}"/>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22106A4-8969-9D6A-492D-B3C6FEDF5ED6}"/>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7E13D669-768B-0130-62C2-17134FAE7E7E}"/>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6735C500-BB98-8847-87D1-840E8D124B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11" name="Title 1">
            <a:extLst>
              <a:ext uri="{FF2B5EF4-FFF2-40B4-BE49-F238E27FC236}">
                <a16:creationId xmlns:a16="http://schemas.microsoft.com/office/drawing/2014/main" id="{BE4D5362-E1A6-7C29-A68E-80A96F6A0E85}"/>
              </a:ext>
            </a:extLst>
          </p:cNvPr>
          <p:cNvSpPr txBox="1">
            <a:spLocks/>
          </p:cNvSpPr>
          <p:nvPr/>
        </p:nvSpPr>
        <p:spPr>
          <a:xfrm>
            <a:off x="943897" y="179187"/>
            <a:ext cx="10881852"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b="1" u="sng" dirty="0"/>
              <a:t>What are SATs?</a:t>
            </a:r>
          </a:p>
        </p:txBody>
      </p:sp>
      <p:sp>
        <p:nvSpPr>
          <p:cNvPr id="12" name="Content Placeholder 2">
            <a:extLst>
              <a:ext uri="{FF2B5EF4-FFF2-40B4-BE49-F238E27FC236}">
                <a16:creationId xmlns:a16="http://schemas.microsoft.com/office/drawing/2014/main" id="{4460EBE3-04C8-0BFD-ECE8-9D05E794277E}"/>
              </a:ext>
            </a:extLst>
          </p:cNvPr>
          <p:cNvSpPr txBox="1">
            <a:spLocks/>
          </p:cNvSpPr>
          <p:nvPr/>
        </p:nvSpPr>
        <p:spPr>
          <a:xfrm>
            <a:off x="605488" y="2856761"/>
            <a:ext cx="5726198" cy="262521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en-GB" dirty="0"/>
              <a:t>Writing is assessed using evidence collected throughout Year 6. There is no Year 6 SATs writing test. </a:t>
            </a:r>
            <a:endParaRPr lang="en-GB" sz="100" dirty="0"/>
          </a:p>
          <a:p>
            <a:pPr>
              <a:lnSpc>
                <a:spcPct val="100000"/>
              </a:lnSpc>
            </a:pPr>
            <a:r>
              <a:rPr lang="en-GB" dirty="0"/>
              <a:t>Science is teacher assessed – there is no test it is based on teacher judgement across the year.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14" name="TextBox 13">
            <a:extLst>
              <a:ext uri="{FF2B5EF4-FFF2-40B4-BE49-F238E27FC236}">
                <a16:creationId xmlns:a16="http://schemas.microsoft.com/office/drawing/2014/main" id="{59941E3D-61B1-357C-24A0-E9FEAD759F47}"/>
              </a:ext>
            </a:extLst>
          </p:cNvPr>
          <p:cNvSpPr txBox="1"/>
          <p:nvPr/>
        </p:nvSpPr>
        <p:spPr>
          <a:xfrm>
            <a:off x="1106128" y="1710813"/>
            <a:ext cx="10235381" cy="1200329"/>
          </a:xfrm>
          <a:prstGeom prst="rect">
            <a:avLst/>
          </a:prstGeom>
          <a:noFill/>
        </p:spPr>
        <p:txBody>
          <a:bodyPr wrap="square" rtlCol="0">
            <a:spAutoFit/>
          </a:bodyPr>
          <a:lstStyle/>
          <a:p>
            <a:pPr algn="ctr"/>
            <a:r>
              <a:rPr lang="en-GB" sz="2400" dirty="0"/>
              <a:t>SATs are the Standardised Assessment Tests that are given to children at the end of Key Stage 2. They take place over four days, starting on Monday 10th May ending on Thursday 13th May.</a:t>
            </a:r>
          </a:p>
        </p:txBody>
      </p:sp>
      <p:pic>
        <p:nvPicPr>
          <p:cNvPr id="6" name="Picture 5">
            <a:extLst>
              <a:ext uri="{FF2B5EF4-FFF2-40B4-BE49-F238E27FC236}">
                <a16:creationId xmlns:a16="http://schemas.microsoft.com/office/drawing/2014/main" id="{CC7307E8-D847-6A2B-B594-2958B368F829}"/>
              </a:ext>
            </a:extLst>
          </p:cNvPr>
          <p:cNvPicPr>
            <a:picLocks noChangeAspect="1"/>
          </p:cNvPicPr>
          <p:nvPr/>
        </p:nvPicPr>
        <p:blipFill>
          <a:blip r:embed="rId3"/>
          <a:stretch>
            <a:fillRect/>
          </a:stretch>
        </p:blipFill>
        <p:spPr>
          <a:xfrm>
            <a:off x="6446021" y="3329721"/>
            <a:ext cx="5140492" cy="2631226"/>
          </a:xfrm>
          <a:prstGeom prst="rect">
            <a:avLst/>
          </a:prstGeom>
        </p:spPr>
      </p:pic>
    </p:spTree>
    <p:extLst>
      <p:ext uri="{BB962C8B-B14F-4D97-AF65-F5344CB8AC3E}">
        <p14:creationId xmlns:p14="http://schemas.microsoft.com/office/powerpoint/2010/main" val="1237389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7B1908F2-DFED-3A75-A709-0CC72B23D0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779925-3118-7307-236E-8A267B675EA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38C7283-3B9B-7BD1-7B6C-9BB65DFF2D88}"/>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D99A2555-41B8-905E-A8AE-95E4B25424A8}"/>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A8E69A14-143F-14EE-6CFB-BEBACD2CF1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pic>
        <p:nvPicPr>
          <p:cNvPr id="4" name="Content Placeholder 5">
            <a:extLst>
              <a:ext uri="{FF2B5EF4-FFF2-40B4-BE49-F238E27FC236}">
                <a16:creationId xmlns:a16="http://schemas.microsoft.com/office/drawing/2014/main" id="{F93F634D-BB4E-CB7E-0C2F-0C2BFF107A48}"/>
              </a:ext>
            </a:extLst>
          </p:cNvPr>
          <p:cNvPicPr>
            <a:picLocks noChangeAspect="1"/>
          </p:cNvPicPr>
          <p:nvPr/>
        </p:nvPicPr>
        <p:blipFill>
          <a:blip r:embed="rId3"/>
          <a:stretch>
            <a:fillRect/>
          </a:stretch>
        </p:blipFill>
        <p:spPr>
          <a:xfrm>
            <a:off x="1345790" y="2006601"/>
            <a:ext cx="9500420" cy="3490178"/>
          </a:xfrm>
          <a:prstGeom prst="rect">
            <a:avLst/>
          </a:prstGeom>
        </p:spPr>
      </p:pic>
      <p:sp>
        <p:nvSpPr>
          <p:cNvPr id="6" name="Title 1">
            <a:extLst>
              <a:ext uri="{FF2B5EF4-FFF2-40B4-BE49-F238E27FC236}">
                <a16:creationId xmlns:a16="http://schemas.microsoft.com/office/drawing/2014/main" id="{94F92E72-D969-A333-4599-7D886FB9EB8C}"/>
              </a:ext>
            </a:extLst>
          </p:cNvPr>
          <p:cNvSpPr txBox="1">
            <a:spLocks/>
          </p:cNvSpPr>
          <p:nvPr/>
        </p:nvSpPr>
        <p:spPr>
          <a:xfrm>
            <a:off x="838200" y="542097"/>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u="sng" dirty="0"/>
              <a:t>Monday 10</a:t>
            </a:r>
            <a:r>
              <a:rPr lang="en-GB" sz="4000" b="1" u="sng" baseline="30000" dirty="0"/>
              <a:t>th</a:t>
            </a:r>
            <a:r>
              <a:rPr lang="en-GB" sz="4000" b="1" u="sng" dirty="0"/>
              <a:t> May - English grammar, punctuation and spelling test </a:t>
            </a:r>
          </a:p>
        </p:txBody>
      </p:sp>
    </p:spTree>
    <p:extLst>
      <p:ext uri="{BB962C8B-B14F-4D97-AF65-F5344CB8AC3E}">
        <p14:creationId xmlns:p14="http://schemas.microsoft.com/office/powerpoint/2010/main" val="2702204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328FA95-0DC4-80AF-AFCF-AB7E9CE032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9BBB05-ADD3-A29D-C0C5-3E3F5B311CD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FEAC21F-76E5-61A8-4D53-FD1BC02919F7}"/>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D9E0E7A8-C83C-A48D-961A-F5F92DBABD46}"/>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57345533-3A08-9015-A174-111824A214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pic>
        <p:nvPicPr>
          <p:cNvPr id="7" name="Picture 6">
            <a:extLst>
              <a:ext uri="{FF2B5EF4-FFF2-40B4-BE49-F238E27FC236}">
                <a16:creationId xmlns:a16="http://schemas.microsoft.com/office/drawing/2014/main" id="{B7F0FD58-2DA4-2570-BF7F-E5993E744372}"/>
              </a:ext>
            </a:extLst>
          </p:cNvPr>
          <p:cNvPicPr>
            <a:picLocks noChangeAspect="1"/>
          </p:cNvPicPr>
          <p:nvPr/>
        </p:nvPicPr>
        <p:blipFill>
          <a:blip r:embed="rId3"/>
          <a:stretch>
            <a:fillRect/>
          </a:stretch>
        </p:blipFill>
        <p:spPr>
          <a:xfrm>
            <a:off x="2983938" y="4461040"/>
            <a:ext cx="6145756" cy="1393156"/>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AC5C84AE-AD83-88EA-0A9C-EAFB6CFCF417}"/>
              </a:ext>
            </a:extLst>
          </p:cNvPr>
          <p:cNvPicPr>
            <a:picLocks noChangeAspect="1"/>
          </p:cNvPicPr>
          <p:nvPr/>
        </p:nvPicPr>
        <p:blipFill>
          <a:blip r:embed="rId4"/>
          <a:stretch>
            <a:fillRect/>
          </a:stretch>
        </p:blipFill>
        <p:spPr>
          <a:xfrm>
            <a:off x="792929" y="1953411"/>
            <a:ext cx="5069731" cy="2052730"/>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251B69EA-A27C-C51E-8722-0B4A95AC7E5F}"/>
              </a:ext>
            </a:extLst>
          </p:cNvPr>
          <p:cNvPicPr>
            <a:picLocks noChangeAspect="1"/>
          </p:cNvPicPr>
          <p:nvPr/>
        </p:nvPicPr>
        <p:blipFill>
          <a:blip r:embed="rId5"/>
          <a:stretch>
            <a:fillRect/>
          </a:stretch>
        </p:blipFill>
        <p:spPr>
          <a:xfrm>
            <a:off x="5593606" y="2470916"/>
            <a:ext cx="5805465" cy="1049481"/>
          </a:xfrm>
          <a:prstGeom prst="rect">
            <a:avLst/>
          </a:prstGeom>
          <a:effectLst>
            <a:outerShdw blurRad="50800" dist="38100" dir="2700000" algn="tl" rotWithShape="0">
              <a:prstClr val="black">
                <a:alpha val="40000"/>
              </a:prstClr>
            </a:outerShdw>
          </a:effectLst>
        </p:spPr>
      </p:pic>
      <p:sp>
        <p:nvSpPr>
          <p:cNvPr id="11" name="Title 1">
            <a:extLst>
              <a:ext uri="{FF2B5EF4-FFF2-40B4-BE49-F238E27FC236}">
                <a16:creationId xmlns:a16="http://schemas.microsoft.com/office/drawing/2014/main" id="{7964F39E-5387-99E3-C315-4E2C6525CE79}"/>
              </a:ext>
            </a:extLst>
          </p:cNvPr>
          <p:cNvSpPr txBox="1">
            <a:spLocks/>
          </p:cNvSpPr>
          <p:nvPr/>
        </p:nvSpPr>
        <p:spPr>
          <a:xfrm>
            <a:off x="1524000" y="661126"/>
            <a:ext cx="11360800" cy="57970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b="1" u="sng" dirty="0"/>
              <a:t>Grammar, Punctuation and Spelling: Paper 1 (GPS)</a:t>
            </a:r>
          </a:p>
        </p:txBody>
      </p:sp>
      <p:sp>
        <p:nvSpPr>
          <p:cNvPr id="12" name="Text Placeholder 2">
            <a:extLst>
              <a:ext uri="{FF2B5EF4-FFF2-40B4-BE49-F238E27FC236}">
                <a16:creationId xmlns:a16="http://schemas.microsoft.com/office/drawing/2014/main" id="{5337342F-E69A-5F74-A802-CC1991D97F55}"/>
              </a:ext>
            </a:extLst>
          </p:cNvPr>
          <p:cNvSpPr txBox="1">
            <a:spLocks/>
          </p:cNvSpPr>
          <p:nvPr/>
        </p:nvSpPr>
        <p:spPr>
          <a:xfrm>
            <a:off x="523875" y="1208324"/>
            <a:ext cx="11360800" cy="579703"/>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52396" indent="0">
              <a:buFont typeface="Arial" panose="020B0604020202020204" pitchFamily="34" charset="0"/>
              <a:buNone/>
            </a:pPr>
            <a:r>
              <a:rPr lang="en-GB" dirty="0"/>
              <a:t>Example questions: </a:t>
            </a:r>
          </a:p>
        </p:txBody>
      </p:sp>
    </p:spTree>
    <p:extLst>
      <p:ext uri="{BB962C8B-B14F-4D97-AF65-F5344CB8AC3E}">
        <p14:creationId xmlns:p14="http://schemas.microsoft.com/office/powerpoint/2010/main" val="637719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4783BC05-1FD4-FBE4-D445-9ECB0D57EF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CDDF2D-259A-9B8F-C8BB-8BF4650C23D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51919F3E-2126-DEE8-9BAE-7D032887A00F}"/>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8AFACB44-80AA-6FB6-85BE-25C81FD19CF3}"/>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5A8BECAC-0837-C29A-D308-1642767A22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DF7E6BE0-E94A-0453-1854-1246E291364C}"/>
              </a:ext>
            </a:extLst>
          </p:cNvPr>
          <p:cNvSpPr txBox="1">
            <a:spLocks/>
          </p:cNvSpPr>
          <p:nvPr/>
        </p:nvSpPr>
        <p:spPr>
          <a:xfrm>
            <a:off x="1780054" y="710534"/>
            <a:ext cx="11360800" cy="57970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b="1" u="sng" dirty="0"/>
              <a:t>Grammar, Punctuation and Spelling: Paper 2 (spelling)</a:t>
            </a:r>
          </a:p>
        </p:txBody>
      </p:sp>
      <p:sp>
        <p:nvSpPr>
          <p:cNvPr id="6" name="Text Placeholder 2">
            <a:extLst>
              <a:ext uri="{FF2B5EF4-FFF2-40B4-BE49-F238E27FC236}">
                <a16:creationId xmlns:a16="http://schemas.microsoft.com/office/drawing/2014/main" id="{962A0377-DB66-8731-E1DA-E8CCAF5E479C}"/>
              </a:ext>
            </a:extLst>
          </p:cNvPr>
          <p:cNvSpPr txBox="1">
            <a:spLocks/>
          </p:cNvSpPr>
          <p:nvPr/>
        </p:nvSpPr>
        <p:spPr>
          <a:xfrm>
            <a:off x="765620" y="1518990"/>
            <a:ext cx="11360800" cy="135888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52396" indent="0">
              <a:buFont typeface="Arial" panose="020B0604020202020204" pitchFamily="34" charset="0"/>
              <a:buNone/>
            </a:pPr>
            <a:r>
              <a:rPr lang="en-GB" dirty="0"/>
              <a:t>Paper 2 is a shorter paper that focuses solely on spellings. </a:t>
            </a:r>
          </a:p>
          <a:p>
            <a:pPr marL="152396" indent="0">
              <a:buFont typeface="Arial" panose="020B0604020202020204" pitchFamily="34" charset="0"/>
              <a:buNone/>
            </a:pPr>
            <a:r>
              <a:rPr lang="en-GB" dirty="0"/>
              <a:t>Example questions:  </a:t>
            </a:r>
          </a:p>
        </p:txBody>
      </p:sp>
      <p:pic>
        <p:nvPicPr>
          <p:cNvPr id="7" name="Picture 6">
            <a:extLst>
              <a:ext uri="{FF2B5EF4-FFF2-40B4-BE49-F238E27FC236}">
                <a16:creationId xmlns:a16="http://schemas.microsoft.com/office/drawing/2014/main" id="{95F4054E-BC89-E451-19FF-674185B101B3}"/>
              </a:ext>
            </a:extLst>
          </p:cNvPr>
          <p:cNvPicPr>
            <a:picLocks noChangeAspect="1"/>
          </p:cNvPicPr>
          <p:nvPr/>
        </p:nvPicPr>
        <p:blipFill>
          <a:blip r:embed="rId3"/>
          <a:stretch>
            <a:fillRect/>
          </a:stretch>
        </p:blipFill>
        <p:spPr>
          <a:xfrm>
            <a:off x="1021856" y="3147294"/>
            <a:ext cx="5424164" cy="25652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A1B83F2C-11AB-EE26-BFC1-7282F23D79FD}"/>
              </a:ext>
            </a:extLst>
          </p:cNvPr>
          <p:cNvPicPr>
            <a:picLocks noChangeAspect="1"/>
          </p:cNvPicPr>
          <p:nvPr/>
        </p:nvPicPr>
        <p:blipFill>
          <a:blip r:embed="rId4"/>
          <a:stretch>
            <a:fillRect/>
          </a:stretch>
        </p:blipFill>
        <p:spPr>
          <a:xfrm>
            <a:off x="7639247" y="2969945"/>
            <a:ext cx="3273664" cy="308687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23463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87C381AF-A7DF-B5C2-CEA5-D3B085F3FA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11644F-9D58-73EA-2D2A-E5E20C94674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52FEE6A1-451F-67D2-E207-86D0B8041642}"/>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BADD241F-7F92-E83C-DCB7-96A124E74D34}"/>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D1816D09-481C-0A3F-407D-24567F5403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Content Placeholder 3">
            <a:extLst>
              <a:ext uri="{FF2B5EF4-FFF2-40B4-BE49-F238E27FC236}">
                <a16:creationId xmlns:a16="http://schemas.microsoft.com/office/drawing/2014/main" id="{2DFD1290-B938-1A87-21EB-742D8477B8B1}"/>
              </a:ext>
            </a:extLst>
          </p:cNvPr>
          <p:cNvSpPr txBox="1">
            <a:spLocks/>
          </p:cNvSpPr>
          <p:nvPr/>
        </p:nvSpPr>
        <p:spPr>
          <a:xfrm>
            <a:off x="838200" y="1327355"/>
            <a:ext cx="10739284" cy="1868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200" dirty="0"/>
              <a:t>Recap terminology – particularly word class – What is a verb, adjective, conjunction, preposition etc. </a:t>
            </a:r>
          </a:p>
          <a:p>
            <a:r>
              <a:rPr lang="en-GB" sz="2200" dirty="0"/>
              <a:t>Recap synonyms and antonyms of words – similar and opposite words.</a:t>
            </a:r>
          </a:p>
          <a:p>
            <a:r>
              <a:rPr lang="en-GB" sz="2200" dirty="0"/>
              <a:t>Reminder of how to use punctuation – commas, brackets, dashes, colons, semi colons, inverted commas. </a:t>
            </a:r>
          </a:p>
          <a:p>
            <a:endParaRPr lang="en-GB" dirty="0"/>
          </a:p>
        </p:txBody>
      </p:sp>
      <p:pic>
        <p:nvPicPr>
          <p:cNvPr id="6" name="Picture 5">
            <a:extLst>
              <a:ext uri="{FF2B5EF4-FFF2-40B4-BE49-F238E27FC236}">
                <a16:creationId xmlns:a16="http://schemas.microsoft.com/office/drawing/2014/main" id="{51D15DCE-933D-FCB7-1255-BC7CD0846D73}"/>
              </a:ext>
            </a:extLst>
          </p:cNvPr>
          <p:cNvPicPr>
            <a:picLocks noChangeAspect="1"/>
          </p:cNvPicPr>
          <p:nvPr/>
        </p:nvPicPr>
        <p:blipFill rotWithShape="1">
          <a:blip r:embed="rId3"/>
          <a:srcRect l="30255" t="16517" r="32698" b="47349"/>
          <a:stretch/>
        </p:blipFill>
        <p:spPr>
          <a:xfrm>
            <a:off x="1181100" y="3196043"/>
            <a:ext cx="4757792" cy="2609006"/>
          </a:xfrm>
          <a:prstGeom prst="rect">
            <a:avLst/>
          </a:prstGeom>
        </p:spPr>
      </p:pic>
      <p:pic>
        <p:nvPicPr>
          <p:cNvPr id="7" name="Picture 6">
            <a:extLst>
              <a:ext uri="{FF2B5EF4-FFF2-40B4-BE49-F238E27FC236}">
                <a16:creationId xmlns:a16="http://schemas.microsoft.com/office/drawing/2014/main" id="{3C7E5066-234A-E08F-AFB7-AA953B279E3C}"/>
              </a:ext>
            </a:extLst>
          </p:cNvPr>
          <p:cNvPicPr>
            <a:picLocks noChangeAspect="1"/>
          </p:cNvPicPr>
          <p:nvPr/>
        </p:nvPicPr>
        <p:blipFill rotWithShape="1">
          <a:blip r:embed="rId4"/>
          <a:srcRect l="34171" t="18560" r="36915" b="49644"/>
          <a:stretch/>
        </p:blipFill>
        <p:spPr>
          <a:xfrm>
            <a:off x="6281792" y="3154664"/>
            <a:ext cx="4700533" cy="2906078"/>
          </a:xfrm>
          <a:prstGeom prst="rect">
            <a:avLst/>
          </a:prstGeom>
        </p:spPr>
      </p:pic>
      <p:sp>
        <p:nvSpPr>
          <p:cNvPr id="8" name="Title 1">
            <a:extLst>
              <a:ext uri="{FF2B5EF4-FFF2-40B4-BE49-F238E27FC236}">
                <a16:creationId xmlns:a16="http://schemas.microsoft.com/office/drawing/2014/main" id="{AC07CA87-E2A4-BC42-A29C-F1B16BA9D865}"/>
              </a:ext>
            </a:extLst>
          </p:cNvPr>
          <p:cNvSpPr txBox="1">
            <a:spLocks/>
          </p:cNvSpPr>
          <p:nvPr/>
        </p:nvSpPr>
        <p:spPr>
          <a:xfrm>
            <a:off x="838200" y="540212"/>
            <a:ext cx="10515600" cy="78714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u="sng" dirty="0"/>
              <a:t>Ways you can help prepare for the SPAG test - </a:t>
            </a:r>
          </a:p>
        </p:txBody>
      </p:sp>
    </p:spTree>
    <p:extLst>
      <p:ext uri="{BB962C8B-B14F-4D97-AF65-F5344CB8AC3E}">
        <p14:creationId xmlns:p14="http://schemas.microsoft.com/office/powerpoint/2010/main" val="1681953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81926287-EEB1-52DA-5D17-869BEF8CB3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653A05-CCA7-E2A4-362E-F8AC18258EF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237E389-CBEE-51BA-05EB-28DC9336C7F5}"/>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54361125-D751-58D6-344E-874C5EDA6CCB}"/>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43BC2B2F-465D-37FD-B770-01CEAC60C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ext Placeholder 2">
            <a:extLst>
              <a:ext uri="{FF2B5EF4-FFF2-40B4-BE49-F238E27FC236}">
                <a16:creationId xmlns:a16="http://schemas.microsoft.com/office/drawing/2014/main" id="{79AC5F97-53C2-2B75-70DC-159143006FA6}"/>
              </a:ext>
            </a:extLst>
          </p:cNvPr>
          <p:cNvSpPr txBox="1">
            <a:spLocks/>
          </p:cNvSpPr>
          <p:nvPr/>
        </p:nvSpPr>
        <p:spPr>
          <a:xfrm>
            <a:off x="959497" y="1352426"/>
            <a:ext cx="10708626" cy="5273277"/>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GB" sz="2400" dirty="0"/>
              <a:t>There is one reading test that lasts for </a:t>
            </a:r>
            <a:r>
              <a:rPr lang="en-GB" sz="2400" b="1" dirty="0">
                <a:solidFill>
                  <a:srgbClr val="283593"/>
                </a:solidFill>
              </a:rPr>
              <a:t>60 minutes. </a:t>
            </a:r>
            <a:endParaRPr lang="en-GB" sz="2400" b="1" dirty="0">
              <a:solidFill>
                <a:srgbClr val="0070C0"/>
              </a:solidFill>
            </a:endParaRPr>
          </a:p>
          <a:p>
            <a:pPr marL="0" indent="0" algn="ctr">
              <a:buNone/>
            </a:pPr>
            <a:r>
              <a:rPr lang="en-GB" sz="2400" dirty="0"/>
              <a:t>There are three different set texts for children to read. These could be any combination of </a:t>
            </a:r>
            <a:r>
              <a:rPr lang="en-GB" sz="2400" b="1" dirty="0">
                <a:solidFill>
                  <a:srgbClr val="283593"/>
                </a:solidFill>
              </a:rPr>
              <a:t>non-fiction, fiction and/ or poetry. </a:t>
            </a:r>
          </a:p>
          <a:p>
            <a:pPr marL="152396" indent="0">
              <a:buFont typeface="Arial" panose="020B0604020202020204" pitchFamily="34" charset="0"/>
              <a:buNone/>
            </a:pPr>
            <a:r>
              <a:rPr lang="en-GB" dirty="0"/>
              <a:t>The test covers the following areas (known as Content Domains): </a:t>
            </a:r>
          </a:p>
          <a:p>
            <a:r>
              <a:rPr lang="en-GB" sz="1867" dirty="0">
                <a:solidFill>
                  <a:srgbClr val="283593"/>
                </a:solidFill>
              </a:rPr>
              <a:t>Give/ explain the meaning of words in context;</a:t>
            </a:r>
          </a:p>
          <a:p>
            <a:r>
              <a:rPr lang="en-GB" sz="1867" dirty="0">
                <a:solidFill>
                  <a:srgbClr val="283593"/>
                </a:solidFill>
              </a:rPr>
              <a:t>Retrieve and record information/ identify key details from fiction and non-fiction;</a:t>
            </a:r>
          </a:p>
          <a:p>
            <a:r>
              <a:rPr lang="en-GB" sz="1867" dirty="0">
                <a:solidFill>
                  <a:srgbClr val="283593"/>
                </a:solidFill>
              </a:rPr>
              <a:t>Summarise main ideas from more than one paragraph;</a:t>
            </a:r>
          </a:p>
          <a:p>
            <a:r>
              <a:rPr lang="en-GB" sz="1867" dirty="0">
                <a:solidFill>
                  <a:srgbClr val="283593"/>
                </a:solidFill>
              </a:rPr>
              <a:t>Make inferences from the text/ explain and justify inferences with evidence from the text;</a:t>
            </a:r>
          </a:p>
          <a:p>
            <a:r>
              <a:rPr lang="en-GB" sz="1867" dirty="0">
                <a:solidFill>
                  <a:srgbClr val="283593"/>
                </a:solidFill>
              </a:rPr>
              <a:t>Predict what might happen from details stated and implied;</a:t>
            </a:r>
          </a:p>
          <a:p>
            <a:r>
              <a:rPr lang="en-GB" sz="1867" dirty="0">
                <a:solidFill>
                  <a:srgbClr val="283593"/>
                </a:solidFill>
              </a:rPr>
              <a:t>Identify/ explain how information/ narrative content is related and contributes to meaning as a whole; </a:t>
            </a:r>
          </a:p>
          <a:p>
            <a:r>
              <a:rPr lang="en-GB" sz="1867" dirty="0">
                <a:solidFill>
                  <a:srgbClr val="283593"/>
                </a:solidFill>
              </a:rPr>
              <a:t>Identify/ explain how meaning is enhanced through choice of words and phrases;</a:t>
            </a:r>
          </a:p>
          <a:p>
            <a:r>
              <a:rPr lang="en-GB" sz="1867" dirty="0">
                <a:solidFill>
                  <a:srgbClr val="283593"/>
                </a:solidFill>
              </a:rPr>
              <a:t>Make comparisons within the text. </a:t>
            </a:r>
          </a:p>
        </p:txBody>
      </p:sp>
      <p:sp>
        <p:nvSpPr>
          <p:cNvPr id="6" name="Title 1">
            <a:extLst>
              <a:ext uri="{FF2B5EF4-FFF2-40B4-BE49-F238E27FC236}">
                <a16:creationId xmlns:a16="http://schemas.microsoft.com/office/drawing/2014/main" id="{3E829E96-022A-B3BC-9C70-0E951FC4924E}"/>
              </a:ext>
            </a:extLst>
          </p:cNvPr>
          <p:cNvSpPr txBox="1">
            <a:spLocks/>
          </p:cNvSpPr>
          <p:nvPr/>
        </p:nvSpPr>
        <p:spPr>
          <a:xfrm>
            <a:off x="838199" y="654177"/>
            <a:ext cx="10515600" cy="800966"/>
          </a:xfrm>
          <a:prstGeom prst="rect">
            <a:avLst/>
          </a:prstGeom>
        </p:spPr>
        <p:txBody>
          <a:bodyPr spcFirstLastPara="1" vert="horz" wrap="square" lIns="91425" tIns="91425" rIns="91425" bIns="91425" rtlCol="0" anchor="t" anchorCtr="0">
            <a:normAutofit/>
          </a:bodyPr>
          <a:lstStyle>
            <a:lvl1pPr lvl="0" algn="l" defTabSz="685800" rtl="0" eaLnBrk="1" latinLnBrk="0" hangingPunct="1">
              <a:lnSpc>
                <a:spcPct val="90000"/>
              </a:lnSpc>
              <a:spcBef>
                <a:spcPts val="0"/>
              </a:spcBef>
              <a:spcAft>
                <a:spcPts val="0"/>
              </a:spcAft>
              <a:buSzPts val="2800"/>
              <a:buNone/>
              <a:defRPr sz="2400" kern="1200">
                <a:solidFill>
                  <a:schemeClr val="tx1"/>
                </a:solidFill>
                <a:latin typeface="+mn-lt"/>
                <a:ea typeface="+mj-ea"/>
                <a:cs typeface="+mj-cs"/>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pPr algn="ctr"/>
            <a:r>
              <a:rPr lang="en-GB" sz="4000" b="1" u="sng" dirty="0"/>
              <a:t>Tuesday 11</a:t>
            </a:r>
            <a:r>
              <a:rPr lang="en-GB" sz="4000" b="1" u="sng" baseline="30000" dirty="0"/>
              <a:t>th</a:t>
            </a:r>
            <a:r>
              <a:rPr lang="en-GB" sz="4000" b="1" u="sng" dirty="0"/>
              <a:t> May – Reading test </a:t>
            </a:r>
          </a:p>
        </p:txBody>
      </p:sp>
    </p:spTree>
    <p:extLst>
      <p:ext uri="{BB962C8B-B14F-4D97-AF65-F5344CB8AC3E}">
        <p14:creationId xmlns:p14="http://schemas.microsoft.com/office/powerpoint/2010/main" val="259660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3" end="3"/>
                                            </p:txEl>
                                          </p:spTgt>
                                        </p:tgtEl>
                                        <p:attrNameLst>
                                          <p:attrName>style.visibility</p:attrName>
                                        </p:attrNameLst>
                                      </p:cBhvr>
                                      <p:to>
                                        <p:strVal val="visible"/>
                                      </p:to>
                                    </p:set>
                                    <p:animEffect transition="in" filter="fade">
                                      <p:cBhvr>
                                        <p:cTn id="10" dur="500"/>
                                        <p:tgtEl>
                                          <p:spTgt spid="4">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fade">
                                      <p:cBhvr>
                                        <p:cTn id="13" dur="500"/>
                                        <p:tgtEl>
                                          <p:spTgt spid="4">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5" end="5"/>
                                            </p:txEl>
                                          </p:spTgt>
                                        </p:tgtEl>
                                        <p:attrNameLst>
                                          <p:attrName>style.visibility</p:attrName>
                                        </p:attrNameLst>
                                      </p:cBhvr>
                                      <p:to>
                                        <p:strVal val="visible"/>
                                      </p:to>
                                    </p:set>
                                    <p:animEffect transition="in" filter="fade">
                                      <p:cBhvr>
                                        <p:cTn id="16" dur="500"/>
                                        <p:tgtEl>
                                          <p:spTgt spid="4">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fade">
                                      <p:cBhvr>
                                        <p:cTn id="19" dur="500"/>
                                        <p:tgtEl>
                                          <p:spTgt spid="4">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
                                            <p:txEl>
                                              <p:pRg st="7" end="7"/>
                                            </p:txEl>
                                          </p:spTgt>
                                        </p:tgtEl>
                                        <p:attrNameLst>
                                          <p:attrName>style.visibility</p:attrName>
                                        </p:attrNameLst>
                                      </p:cBhvr>
                                      <p:to>
                                        <p:strVal val="visible"/>
                                      </p:to>
                                    </p:set>
                                    <p:animEffect transition="in" filter="fade">
                                      <p:cBhvr>
                                        <p:cTn id="22" dur="500"/>
                                        <p:tgtEl>
                                          <p:spTgt spid="4">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animEffect transition="in" filter="fade">
                                      <p:cBhvr>
                                        <p:cTn id="25" dur="500"/>
                                        <p:tgtEl>
                                          <p:spTgt spid="4">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
                                            <p:txEl>
                                              <p:pRg st="9" end="9"/>
                                            </p:txEl>
                                          </p:spTgt>
                                        </p:tgtEl>
                                        <p:attrNameLst>
                                          <p:attrName>style.visibility</p:attrName>
                                        </p:attrNameLst>
                                      </p:cBhvr>
                                      <p:to>
                                        <p:strVal val="visible"/>
                                      </p:to>
                                    </p:set>
                                    <p:animEffect transition="in" filter="fade">
                                      <p:cBhvr>
                                        <p:cTn id="28" dur="500"/>
                                        <p:tgtEl>
                                          <p:spTgt spid="4">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4">
                                            <p:txEl>
                                              <p:pRg st="10" end="10"/>
                                            </p:txEl>
                                          </p:spTgt>
                                        </p:tgtEl>
                                        <p:attrNameLst>
                                          <p:attrName>style.visibility</p:attrName>
                                        </p:attrNameLst>
                                      </p:cBhvr>
                                      <p:to>
                                        <p:strVal val="visible"/>
                                      </p:to>
                                    </p:set>
                                    <p:animEffect transition="in" filter="fade">
                                      <p:cBhvr>
                                        <p:cTn id="31"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9E9D6CC3-573A-7C52-B2DB-52FD49A2DA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57A0EE-1124-7BDA-BBAA-F5C506AB714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60BAF74-7FC8-BB8D-F4F5-0568FEB09E18}"/>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4207792C-1C28-8AB6-8C34-F027D6812090}"/>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0E197738-9964-4B75-F2A7-4AA81FCBE1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6" name="Text Placeholder 2">
            <a:extLst>
              <a:ext uri="{FF2B5EF4-FFF2-40B4-BE49-F238E27FC236}">
                <a16:creationId xmlns:a16="http://schemas.microsoft.com/office/drawing/2014/main" id="{AC906786-B5BD-965C-155D-835DC8BC61A0}"/>
              </a:ext>
            </a:extLst>
          </p:cNvPr>
          <p:cNvSpPr txBox="1">
            <a:spLocks/>
          </p:cNvSpPr>
          <p:nvPr/>
        </p:nvSpPr>
        <p:spPr>
          <a:xfrm>
            <a:off x="415599" y="917079"/>
            <a:ext cx="11360801" cy="883943"/>
          </a:xfrm>
          <a:prstGeom prst="rect">
            <a:avLst/>
          </a:prstGeom>
        </p:spPr>
        <p:txBody>
          <a:bodyPr vert="horz" lIns="91440" tIns="45720" rIns="91440" bIns="45720" rtlCol="0">
            <a:normAutofit fontScale="925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52396" indent="0">
              <a:buFont typeface="Arial" panose="020B0604020202020204" pitchFamily="34" charset="0"/>
              <a:buNone/>
            </a:pPr>
            <a:r>
              <a:rPr lang="en-GB" sz="2800" dirty="0"/>
              <a:t>The reading SATs paper requires a range of answer styles.</a:t>
            </a:r>
          </a:p>
          <a:p>
            <a:pPr marL="152396" indent="0">
              <a:buFont typeface="Arial" panose="020B0604020202020204" pitchFamily="34" charset="0"/>
              <a:buNone/>
            </a:pPr>
            <a:r>
              <a:rPr lang="en-GB" sz="2800" dirty="0"/>
              <a:t>Example questions:</a:t>
            </a:r>
          </a:p>
        </p:txBody>
      </p:sp>
      <p:pic>
        <p:nvPicPr>
          <p:cNvPr id="7" name="Picture 6">
            <a:extLst>
              <a:ext uri="{FF2B5EF4-FFF2-40B4-BE49-F238E27FC236}">
                <a16:creationId xmlns:a16="http://schemas.microsoft.com/office/drawing/2014/main" id="{17EB6D02-5628-4209-42C8-CE622A74C370}"/>
              </a:ext>
            </a:extLst>
          </p:cNvPr>
          <p:cNvPicPr>
            <a:picLocks noChangeAspect="1"/>
          </p:cNvPicPr>
          <p:nvPr/>
        </p:nvPicPr>
        <p:blipFill>
          <a:blip r:embed="rId3"/>
          <a:stretch>
            <a:fillRect/>
          </a:stretch>
        </p:blipFill>
        <p:spPr>
          <a:xfrm>
            <a:off x="680479" y="2162834"/>
            <a:ext cx="5810813" cy="116380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498BE3A-1D6F-75AB-B34B-22DD08C12EC5}"/>
              </a:ext>
            </a:extLst>
          </p:cNvPr>
          <p:cNvPicPr>
            <a:picLocks noChangeAspect="1"/>
          </p:cNvPicPr>
          <p:nvPr/>
        </p:nvPicPr>
        <p:blipFill>
          <a:blip r:embed="rId4"/>
          <a:stretch>
            <a:fillRect/>
          </a:stretch>
        </p:blipFill>
        <p:spPr>
          <a:xfrm>
            <a:off x="6096000" y="2499479"/>
            <a:ext cx="5518760" cy="2838937"/>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9361AE1C-7E97-BA4E-40E0-14A411CAF1FB}"/>
              </a:ext>
            </a:extLst>
          </p:cNvPr>
          <p:cNvPicPr>
            <a:picLocks noChangeAspect="1"/>
          </p:cNvPicPr>
          <p:nvPr/>
        </p:nvPicPr>
        <p:blipFill>
          <a:blip r:embed="rId5"/>
          <a:stretch>
            <a:fillRect/>
          </a:stretch>
        </p:blipFill>
        <p:spPr>
          <a:xfrm>
            <a:off x="577240" y="4261053"/>
            <a:ext cx="5518760" cy="120203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505107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8B22321-EA1D-53C1-E3A2-1025651094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242733-B30B-3EDB-EAA5-CB4EB11FC6C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A454A925-0CCC-C57B-5990-EC5D4CABC3EA}"/>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FEA010B7-BE08-07EF-C2CA-41C244F0DE80}"/>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DC86C25B-0F3F-6E5D-96AC-AC0A177845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pic>
        <p:nvPicPr>
          <p:cNvPr id="4" name="Picture 3">
            <a:extLst>
              <a:ext uri="{FF2B5EF4-FFF2-40B4-BE49-F238E27FC236}">
                <a16:creationId xmlns:a16="http://schemas.microsoft.com/office/drawing/2014/main" id="{474B58CF-7915-3E5E-707E-AA71F2C5D80F}"/>
              </a:ext>
            </a:extLst>
          </p:cNvPr>
          <p:cNvPicPr>
            <a:picLocks noChangeAspect="1"/>
          </p:cNvPicPr>
          <p:nvPr/>
        </p:nvPicPr>
        <p:blipFill>
          <a:blip r:embed="rId3"/>
          <a:stretch>
            <a:fillRect/>
          </a:stretch>
        </p:blipFill>
        <p:spPr>
          <a:xfrm>
            <a:off x="6120918" y="675019"/>
            <a:ext cx="5421213" cy="253973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958400A-3958-9D1E-D8AA-5C389D6A0463}"/>
              </a:ext>
            </a:extLst>
          </p:cNvPr>
          <p:cNvPicPr>
            <a:picLocks noChangeAspect="1"/>
          </p:cNvPicPr>
          <p:nvPr/>
        </p:nvPicPr>
        <p:blipFill>
          <a:blip r:embed="rId4"/>
          <a:stretch>
            <a:fillRect/>
          </a:stretch>
        </p:blipFill>
        <p:spPr>
          <a:xfrm>
            <a:off x="6268782" y="3429000"/>
            <a:ext cx="5273349" cy="257148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D7E1DAC1-C1A2-17B8-5A3A-74E57C35B79F}"/>
              </a:ext>
            </a:extLst>
          </p:cNvPr>
          <p:cNvPicPr>
            <a:picLocks noChangeAspect="1"/>
          </p:cNvPicPr>
          <p:nvPr/>
        </p:nvPicPr>
        <p:blipFill>
          <a:blip r:embed="rId5"/>
          <a:stretch>
            <a:fillRect/>
          </a:stretch>
        </p:blipFill>
        <p:spPr>
          <a:xfrm>
            <a:off x="685722" y="809293"/>
            <a:ext cx="5421213" cy="1700925"/>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58D20FFF-8FB2-6255-AF33-5BCF12C87601}"/>
              </a:ext>
            </a:extLst>
          </p:cNvPr>
          <p:cNvPicPr>
            <a:picLocks noChangeAspect="1"/>
          </p:cNvPicPr>
          <p:nvPr/>
        </p:nvPicPr>
        <p:blipFill>
          <a:blip r:embed="rId6"/>
          <a:stretch>
            <a:fillRect/>
          </a:stretch>
        </p:blipFill>
        <p:spPr>
          <a:xfrm>
            <a:off x="685722" y="2946833"/>
            <a:ext cx="5273349" cy="209190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31107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6F25A73E-E94B-590A-096D-B27ED5615A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E9D23E-DEC7-57BF-92AF-F95D8F5A600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93FD1BF-6ED3-E511-4154-852E7C013EC4}"/>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838BD60E-D86A-73C8-1DFB-5A0455A31513}"/>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BC4B8D06-9CD5-F842-72E3-26E77B676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pic>
        <p:nvPicPr>
          <p:cNvPr id="4" name="Picture 3">
            <a:extLst>
              <a:ext uri="{FF2B5EF4-FFF2-40B4-BE49-F238E27FC236}">
                <a16:creationId xmlns:a16="http://schemas.microsoft.com/office/drawing/2014/main" id="{83783AF1-E46A-5F63-011F-F0F173E0FCB0}"/>
              </a:ext>
            </a:extLst>
          </p:cNvPr>
          <p:cNvPicPr>
            <a:picLocks noChangeAspect="1"/>
          </p:cNvPicPr>
          <p:nvPr/>
        </p:nvPicPr>
        <p:blipFill>
          <a:blip r:embed="rId3"/>
          <a:stretch>
            <a:fillRect/>
          </a:stretch>
        </p:blipFill>
        <p:spPr>
          <a:xfrm>
            <a:off x="689650" y="2179737"/>
            <a:ext cx="5731309" cy="3095564"/>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585D6D5F-335A-10AF-8BEF-0C1D42747516}"/>
              </a:ext>
            </a:extLst>
          </p:cNvPr>
          <p:cNvPicPr>
            <a:picLocks noChangeAspect="1"/>
          </p:cNvPicPr>
          <p:nvPr/>
        </p:nvPicPr>
        <p:blipFill>
          <a:blip r:embed="rId4"/>
          <a:stretch>
            <a:fillRect/>
          </a:stretch>
        </p:blipFill>
        <p:spPr>
          <a:xfrm>
            <a:off x="6586734" y="1105452"/>
            <a:ext cx="5132299" cy="4793904"/>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4B8B8801-D649-1B8B-23F7-8495D2016064}"/>
              </a:ext>
            </a:extLst>
          </p:cNvPr>
          <p:cNvSpPr txBox="1">
            <a:spLocks/>
          </p:cNvSpPr>
          <p:nvPr/>
        </p:nvSpPr>
        <p:spPr>
          <a:xfrm>
            <a:off x="689650" y="922932"/>
            <a:ext cx="11360801" cy="931639"/>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52396" indent="0">
              <a:buFont typeface="Arial" panose="020B0604020202020204" pitchFamily="34" charset="0"/>
              <a:buNone/>
            </a:pPr>
            <a:r>
              <a:rPr lang="en-GB" sz="2800" dirty="0"/>
              <a:t>Example questions:</a:t>
            </a:r>
          </a:p>
          <a:p>
            <a:pPr marL="152396" indent="0">
              <a:buFont typeface="Arial" panose="020B0604020202020204" pitchFamily="34" charset="0"/>
              <a:buNone/>
            </a:pPr>
            <a:r>
              <a:rPr lang="en-GB" sz="2800" dirty="0"/>
              <a:t>3 mark question</a:t>
            </a:r>
          </a:p>
        </p:txBody>
      </p:sp>
    </p:spTree>
    <p:extLst>
      <p:ext uri="{BB962C8B-B14F-4D97-AF65-F5344CB8AC3E}">
        <p14:creationId xmlns:p14="http://schemas.microsoft.com/office/powerpoint/2010/main" val="2676218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99293AAB-427B-F709-86C3-2187B639A9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35B67A-0325-F82C-DA59-CFA0FF57761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D82325B-BFC8-C05B-4643-ABAD506D790F}"/>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3B5877A3-3EB5-04CD-D756-D5845B5DBDEF}"/>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43FE406E-B5F8-32AF-D69B-6482F9FCB1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E6CD3A59-CD3B-EF20-37B2-0F21ACE9703B}"/>
              </a:ext>
            </a:extLst>
          </p:cNvPr>
          <p:cNvSpPr txBox="1">
            <a:spLocks/>
          </p:cNvSpPr>
          <p:nvPr/>
        </p:nvSpPr>
        <p:spPr>
          <a:xfrm>
            <a:off x="838200" y="173399"/>
            <a:ext cx="10515600" cy="96827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u="sng" dirty="0"/>
              <a:t>Ways you can help prepare for the reading test - </a:t>
            </a:r>
          </a:p>
        </p:txBody>
      </p:sp>
      <p:sp>
        <p:nvSpPr>
          <p:cNvPr id="6" name="Content Placeholder 2">
            <a:extLst>
              <a:ext uri="{FF2B5EF4-FFF2-40B4-BE49-F238E27FC236}">
                <a16:creationId xmlns:a16="http://schemas.microsoft.com/office/drawing/2014/main" id="{9AEC6B70-5C7A-E9EB-E1D9-45378CFBDF99}"/>
              </a:ext>
            </a:extLst>
          </p:cNvPr>
          <p:cNvSpPr txBox="1">
            <a:spLocks/>
          </p:cNvSpPr>
          <p:nvPr/>
        </p:nvSpPr>
        <p:spPr>
          <a:xfrm>
            <a:off x="838200" y="1525283"/>
            <a:ext cx="5592097" cy="4351338"/>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600" b="1" dirty="0"/>
              <a:t>Example questions to ask at home when reading - </a:t>
            </a:r>
          </a:p>
          <a:p>
            <a:r>
              <a:rPr lang="en-GB" dirty="0"/>
              <a:t>What does this word mean? </a:t>
            </a:r>
          </a:p>
          <a:p>
            <a:r>
              <a:rPr lang="en-GB" dirty="0"/>
              <a:t>Which word in this paragraph is the closest in meaning to…?</a:t>
            </a:r>
          </a:p>
          <a:p>
            <a:r>
              <a:rPr lang="en-GB" dirty="0"/>
              <a:t>What [character] doing when [event] happened?</a:t>
            </a:r>
          </a:p>
          <a:p>
            <a:r>
              <a:rPr lang="en-GB" dirty="0"/>
              <a:t>True or false questions about a paragraph/ text.</a:t>
            </a:r>
          </a:p>
          <a:p>
            <a:r>
              <a:rPr lang="en-GB" dirty="0"/>
              <a:t>Why do you [character] did [event]? Can you think of another reason?</a:t>
            </a:r>
          </a:p>
          <a:p>
            <a:r>
              <a:rPr lang="en-GB" dirty="0"/>
              <a:t>Find evidence to suggest [character’s] personality.</a:t>
            </a:r>
          </a:p>
          <a:p>
            <a:endParaRPr lang="en-GB" dirty="0"/>
          </a:p>
        </p:txBody>
      </p:sp>
      <p:sp>
        <p:nvSpPr>
          <p:cNvPr id="7" name="Content Placeholder 3">
            <a:extLst>
              <a:ext uri="{FF2B5EF4-FFF2-40B4-BE49-F238E27FC236}">
                <a16:creationId xmlns:a16="http://schemas.microsoft.com/office/drawing/2014/main" id="{5C90BA04-6013-7751-D307-DDA6E0CE9F1A}"/>
              </a:ext>
            </a:extLst>
          </p:cNvPr>
          <p:cNvSpPr txBox="1">
            <a:spLocks/>
          </p:cNvSpPr>
          <p:nvPr/>
        </p:nvSpPr>
        <p:spPr>
          <a:xfrm>
            <a:off x="7624916" y="1663393"/>
            <a:ext cx="408284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Practice fluency – reading in a timely manner – 3 texts to read in a short period of time. </a:t>
            </a:r>
          </a:p>
          <a:p>
            <a:r>
              <a:rPr lang="en-GB"/>
              <a:t>Test technique – circle, underline key words. </a:t>
            </a:r>
          </a:p>
          <a:p>
            <a:r>
              <a:rPr lang="en-GB"/>
              <a:t>Read a variety of texts – fiction, non-fiction, poetry!</a:t>
            </a:r>
          </a:p>
          <a:p>
            <a:endParaRPr lang="en-GB"/>
          </a:p>
          <a:p>
            <a:endParaRPr lang="en-GB"/>
          </a:p>
          <a:p>
            <a:endParaRPr lang="en-GB" dirty="0"/>
          </a:p>
        </p:txBody>
      </p:sp>
    </p:spTree>
    <p:extLst>
      <p:ext uri="{BB962C8B-B14F-4D97-AF65-F5344CB8AC3E}">
        <p14:creationId xmlns:p14="http://schemas.microsoft.com/office/powerpoint/2010/main" val="2092919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7D0025E8-2A58-E698-22A9-994DB9EF83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313ADC-7F27-A658-FB44-3C9D4851D0B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32679BCA-19ED-B90D-CEDC-18920CF0338C}"/>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66B02D6B-871C-9707-3588-28A705B21CAD}"/>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EDD8C77F-D69E-6C4C-A40E-BB55328B90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pic>
        <p:nvPicPr>
          <p:cNvPr id="4" name="Picture 3">
            <a:extLst>
              <a:ext uri="{FF2B5EF4-FFF2-40B4-BE49-F238E27FC236}">
                <a16:creationId xmlns:a16="http://schemas.microsoft.com/office/drawing/2014/main" id="{EEEF2D87-086A-BAA9-3A5E-FBD201018B82}"/>
              </a:ext>
            </a:extLst>
          </p:cNvPr>
          <p:cNvPicPr>
            <a:picLocks noChangeAspect="1"/>
          </p:cNvPicPr>
          <p:nvPr/>
        </p:nvPicPr>
        <p:blipFill>
          <a:blip r:embed="rId3"/>
          <a:stretch>
            <a:fillRect/>
          </a:stretch>
        </p:blipFill>
        <p:spPr>
          <a:xfrm>
            <a:off x="1952625" y="2481569"/>
            <a:ext cx="8286750" cy="3133725"/>
          </a:xfrm>
          <a:prstGeom prst="rect">
            <a:avLst/>
          </a:prstGeom>
        </p:spPr>
      </p:pic>
      <p:sp>
        <p:nvSpPr>
          <p:cNvPr id="6" name="Title 1">
            <a:extLst>
              <a:ext uri="{FF2B5EF4-FFF2-40B4-BE49-F238E27FC236}">
                <a16:creationId xmlns:a16="http://schemas.microsoft.com/office/drawing/2014/main" id="{C4E32122-3BDE-7EC5-A692-FEAB2AE31CBD}"/>
              </a:ext>
            </a:extLst>
          </p:cNvPr>
          <p:cNvSpPr txBox="1">
            <a:spLocks/>
          </p:cNvSpPr>
          <p:nvPr/>
        </p:nvSpPr>
        <p:spPr>
          <a:xfrm>
            <a:off x="838199" y="749012"/>
            <a:ext cx="10515600" cy="1325563"/>
          </a:xfrm>
          <a:prstGeom prst="rect">
            <a:avLst/>
          </a:prstGeom>
        </p:spPr>
        <p:txBody>
          <a:bodyPr spcFirstLastPara="1" vert="horz" wrap="square" lIns="91425" tIns="91425" rIns="91425" bIns="91425" rtlCol="0" anchor="t" anchorCtr="0">
            <a:normAutofit/>
          </a:bodyPr>
          <a:lstStyle>
            <a:lvl1pPr lvl="0" algn="l" defTabSz="685800" rtl="0" eaLnBrk="1" latinLnBrk="0" hangingPunct="1">
              <a:lnSpc>
                <a:spcPct val="90000"/>
              </a:lnSpc>
              <a:spcBef>
                <a:spcPts val="0"/>
              </a:spcBef>
              <a:spcAft>
                <a:spcPts val="0"/>
              </a:spcAft>
              <a:buSzPts val="2800"/>
              <a:buNone/>
              <a:defRPr sz="2400" kern="1200">
                <a:solidFill>
                  <a:schemeClr val="tx1"/>
                </a:solidFill>
                <a:latin typeface="+mn-lt"/>
                <a:ea typeface="+mj-ea"/>
                <a:cs typeface="+mj-cs"/>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pPr algn="ctr"/>
            <a:r>
              <a:rPr lang="en-GB" sz="4000" b="1" u="sng" dirty="0"/>
              <a:t>Wednesday 12</a:t>
            </a:r>
            <a:r>
              <a:rPr lang="en-GB" sz="4000" b="1" u="sng" baseline="30000" dirty="0"/>
              <a:t>th</a:t>
            </a:r>
            <a:r>
              <a:rPr lang="en-GB" sz="4000" b="1" u="sng" dirty="0"/>
              <a:t> and Thursday 13</a:t>
            </a:r>
            <a:r>
              <a:rPr lang="en-GB" sz="4000" b="1" u="sng" baseline="30000" dirty="0"/>
              <a:t>th</a:t>
            </a:r>
            <a:r>
              <a:rPr lang="en-GB" sz="4000" b="1" u="sng" dirty="0"/>
              <a:t> May – Mathematics test</a:t>
            </a:r>
          </a:p>
        </p:txBody>
      </p:sp>
    </p:spTree>
    <p:extLst>
      <p:ext uri="{BB962C8B-B14F-4D97-AF65-F5344CB8AC3E}">
        <p14:creationId xmlns:p14="http://schemas.microsoft.com/office/powerpoint/2010/main" val="2208181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2AD5056-4E82-90EE-CE04-2E695BBB6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D0E623-BFDB-CDA9-4535-2446121E275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FCE9B0F-E12E-FCC2-6083-715ECC157B8F}"/>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BAD87B3A-4BD5-CABA-8DE1-7E41F8616CCE}"/>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FB13A890-617D-6CED-678A-FE935A7F4F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01CBFADC-C245-BB06-E485-8140C5CE5D40}"/>
              </a:ext>
            </a:extLst>
          </p:cNvPr>
          <p:cNvSpPr txBox="1">
            <a:spLocks/>
          </p:cNvSpPr>
          <p:nvPr/>
        </p:nvSpPr>
        <p:spPr>
          <a:xfrm>
            <a:off x="838200" y="365127"/>
            <a:ext cx="10515600" cy="85898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u="sng"/>
              <a:t>Maths paper 1 - Arithmetic </a:t>
            </a:r>
            <a:endParaRPr lang="en-GB" sz="3600" b="1" u="sng" dirty="0"/>
          </a:p>
        </p:txBody>
      </p:sp>
      <p:sp>
        <p:nvSpPr>
          <p:cNvPr id="6" name="Text Placeholder 2">
            <a:extLst>
              <a:ext uri="{FF2B5EF4-FFF2-40B4-BE49-F238E27FC236}">
                <a16:creationId xmlns:a16="http://schemas.microsoft.com/office/drawing/2014/main" id="{876A6E72-C603-4B4B-D256-F197A902B222}"/>
              </a:ext>
            </a:extLst>
          </p:cNvPr>
          <p:cNvSpPr txBox="1">
            <a:spLocks/>
          </p:cNvSpPr>
          <p:nvPr/>
        </p:nvSpPr>
        <p:spPr>
          <a:xfrm>
            <a:off x="838200" y="1334294"/>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14300"/>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a:r>
              <a:rPr lang="en-GB" dirty="0"/>
              <a:t>The test covers the four operations (addition, subtraction, multiplication, division, including order of operations requiring BODMAS), percentages of amounts and calculating with decimals and fractions. </a:t>
            </a:r>
          </a:p>
          <a:p>
            <a:pPr marL="114300"/>
            <a:endParaRPr lang="en-GB" dirty="0"/>
          </a:p>
        </p:txBody>
      </p:sp>
      <p:pic>
        <p:nvPicPr>
          <p:cNvPr id="7" name="Picture 6">
            <a:extLst>
              <a:ext uri="{FF2B5EF4-FFF2-40B4-BE49-F238E27FC236}">
                <a16:creationId xmlns:a16="http://schemas.microsoft.com/office/drawing/2014/main" id="{EE0B168F-3766-3E52-93C5-24FC264E3CDB}"/>
              </a:ext>
            </a:extLst>
          </p:cNvPr>
          <p:cNvPicPr>
            <a:picLocks noChangeAspect="1"/>
          </p:cNvPicPr>
          <p:nvPr/>
        </p:nvPicPr>
        <p:blipFill>
          <a:blip r:embed="rId3"/>
          <a:stretch>
            <a:fillRect/>
          </a:stretch>
        </p:blipFill>
        <p:spPr>
          <a:xfrm>
            <a:off x="4359287" y="2842756"/>
            <a:ext cx="6618362" cy="2953054"/>
          </a:xfrm>
          <a:prstGeom prst="rect">
            <a:avLst/>
          </a:prstGeom>
        </p:spPr>
      </p:pic>
      <p:sp>
        <p:nvSpPr>
          <p:cNvPr id="8" name="Text Placeholder 2">
            <a:extLst>
              <a:ext uri="{FF2B5EF4-FFF2-40B4-BE49-F238E27FC236}">
                <a16:creationId xmlns:a16="http://schemas.microsoft.com/office/drawing/2014/main" id="{421D0889-7422-814E-5945-14E8F8D3D160}"/>
              </a:ext>
            </a:extLst>
          </p:cNvPr>
          <p:cNvSpPr txBox="1">
            <a:spLocks/>
          </p:cNvSpPr>
          <p:nvPr/>
        </p:nvSpPr>
        <p:spPr>
          <a:xfrm>
            <a:off x="838200" y="4029431"/>
            <a:ext cx="2396239" cy="579703"/>
          </a:xfrm>
          <a:prstGeom prst="rect">
            <a:avLst/>
          </a:prstGeom>
        </p:spPr>
        <p:txBody>
          <a:bodyPr vert="horz" lIns="91440" tIns="45720" rIns="91440" bIns="45720" rtlCol="0">
            <a:normAutofit fontScale="925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52396" indent="0" algn="ctr">
              <a:buFont typeface="Arial" panose="020B0604020202020204" pitchFamily="34" charset="0"/>
              <a:buNone/>
            </a:pPr>
            <a:r>
              <a:rPr lang="en-GB" dirty="0"/>
              <a:t>Example 1 mark questions: </a:t>
            </a:r>
          </a:p>
        </p:txBody>
      </p:sp>
    </p:spTree>
    <p:extLst>
      <p:ext uri="{BB962C8B-B14F-4D97-AF65-F5344CB8AC3E}">
        <p14:creationId xmlns:p14="http://schemas.microsoft.com/office/powerpoint/2010/main" val="520509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CB76835E-6857-AD05-5ED6-3F00311D79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579F89-2039-D71C-96A2-17AAFFEC2E8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DCA2BC4-AF14-CFC9-A454-53C04BA8686C}"/>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9DAA396F-87F2-7F6E-1B68-0B9F1EAA61D0}"/>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BF04494D-0139-575D-CC34-F104403221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ext Placeholder 2">
            <a:extLst>
              <a:ext uri="{FF2B5EF4-FFF2-40B4-BE49-F238E27FC236}">
                <a16:creationId xmlns:a16="http://schemas.microsoft.com/office/drawing/2014/main" id="{40D05B79-A842-E7CF-C745-89F06C752F86}"/>
              </a:ext>
            </a:extLst>
          </p:cNvPr>
          <p:cNvSpPr txBox="1">
            <a:spLocks/>
          </p:cNvSpPr>
          <p:nvPr/>
        </p:nvSpPr>
        <p:spPr>
          <a:xfrm>
            <a:off x="1524000" y="1620266"/>
            <a:ext cx="11360800" cy="579703"/>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52396" indent="0">
              <a:buFont typeface="Arial" panose="020B0604020202020204" pitchFamily="34" charset="0"/>
              <a:buNone/>
            </a:pPr>
            <a:r>
              <a:rPr lang="en-GB" dirty="0"/>
              <a:t>Example 2 mark question: </a:t>
            </a:r>
          </a:p>
        </p:txBody>
      </p:sp>
      <p:pic>
        <p:nvPicPr>
          <p:cNvPr id="6" name="Picture 5">
            <a:extLst>
              <a:ext uri="{FF2B5EF4-FFF2-40B4-BE49-F238E27FC236}">
                <a16:creationId xmlns:a16="http://schemas.microsoft.com/office/drawing/2014/main" id="{8FD067EB-3158-3CF4-BFB0-5229DB236649}"/>
              </a:ext>
            </a:extLst>
          </p:cNvPr>
          <p:cNvPicPr>
            <a:picLocks noChangeAspect="1"/>
          </p:cNvPicPr>
          <p:nvPr/>
        </p:nvPicPr>
        <p:blipFill>
          <a:blip r:embed="rId3"/>
          <a:stretch>
            <a:fillRect/>
          </a:stretch>
        </p:blipFill>
        <p:spPr>
          <a:xfrm>
            <a:off x="981045" y="2520487"/>
            <a:ext cx="4978457" cy="2301027"/>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5F4BFB64-11EC-2038-E0CB-30023AF1561B}"/>
              </a:ext>
            </a:extLst>
          </p:cNvPr>
          <p:cNvPicPr>
            <a:picLocks noChangeAspect="1"/>
          </p:cNvPicPr>
          <p:nvPr/>
        </p:nvPicPr>
        <p:blipFill>
          <a:blip r:embed="rId4"/>
          <a:stretch>
            <a:fillRect/>
          </a:stretch>
        </p:blipFill>
        <p:spPr>
          <a:xfrm>
            <a:off x="6087381" y="1456755"/>
            <a:ext cx="5531811" cy="4428493"/>
          </a:xfrm>
          <a:prstGeom prst="rect">
            <a:avLst/>
          </a:prstGeom>
          <a:effectLst>
            <a:outerShdw blurRad="50800" dist="38100" dir="2700000" algn="tl" rotWithShape="0">
              <a:prstClr val="black">
                <a:alpha val="40000"/>
              </a:prstClr>
            </a:outerShdw>
          </a:effectLst>
        </p:spPr>
      </p:pic>
      <p:sp>
        <p:nvSpPr>
          <p:cNvPr id="8" name="Title 1">
            <a:extLst>
              <a:ext uri="{FF2B5EF4-FFF2-40B4-BE49-F238E27FC236}">
                <a16:creationId xmlns:a16="http://schemas.microsoft.com/office/drawing/2014/main" id="{CEF292F4-ABDB-CE4C-3614-326D01781A65}"/>
              </a:ext>
            </a:extLst>
          </p:cNvPr>
          <p:cNvSpPr txBox="1">
            <a:spLocks/>
          </p:cNvSpPr>
          <p:nvPr/>
        </p:nvSpPr>
        <p:spPr>
          <a:xfrm>
            <a:off x="701702" y="418175"/>
            <a:ext cx="10515600" cy="85898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u="sng" dirty="0"/>
              <a:t>Maths paper 1 - Arithmetic </a:t>
            </a:r>
          </a:p>
        </p:txBody>
      </p:sp>
    </p:spTree>
    <p:extLst>
      <p:ext uri="{BB962C8B-B14F-4D97-AF65-F5344CB8AC3E}">
        <p14:creationId xmlns:p14="http://schemas.microsoft.com/office/powerpoint/2010/main" val="134774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273B5BB3-4527-0722-1B53-0B28FEDE06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C70401-0ACD-5A73-989E-8D9AD0D4ABD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A5E6CD09-6565-D10B-338B-633049E4DD13}"/>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CC96D278-48F9-9904-7DAB-98BEDFB90CC3}"/>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9EACBEC6-DA80-C2B0-DF32-F6F975B7E7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ext Placeholder 2">
            <a:extLst>
              <a:ext uri="{FF2B5EF4-FFF2-40B4-BE49-F238E27FC236}">
                <a16:creationId xmlns:a16="http://schemas.microsoft.com/office/drawing/2014/main" id="{979D80F8-7386-678C-8A27-4ABC3295ED52}"/>
              </a:ext>
            </a:extLst>
          </p:cNvPr>
          <p:cNvSpPr txBox="1">
            <a:spLocks/>
          </p:cNvSpPr>
          <p:nvPr/>
        </p:nvSpPr>
        <p:spPr>
          <a:xfrm>
            <a:off x="838200" y="1544912"/>
            <a:ext cx="10813026" cy="435183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14300"/>
            <a:r>
              <a:rPr lang="en-GB" sz="2200" dirty="0">
                <a:solidFill>
                  <a:srgbClr val="283593"/>
                </a:solidFill>
              </a:rPr>
              <a:t>Paper 2 </a:t>
            </a:r>
            <a:r>
              <a:rPr lang="en-GB" sz="2200" dirty="0"/>
              <a:t>will take place </a:t>
            </a:r>
            <a:r>
              <a:rPr lang="en-GB" sz="2200" dirty="0">
                <a:solidFill>
                  <a:srgbClr val="283593"/>
                </a:solidFill>
              </a:rPr>
              <a:t>on Wednesday 12</a:t>
            </a:r>
            <a:r>
              <a:rPr lang="en-GB" sz="2200" baseline="30000" dirty="0">
                <a:solidFill>
                  <a:srgbClr val="283593"/>
                </a:solidFill>
              </a:rPr>
              <a:t>th</a:t>
            </a:r>
            <a:r>
              <a:rPr lang="en-GB" sz="2200" dirty="0">
                <a:solidFill>
                  <a:srgbClr val="283593"/>
                </a:solidFill>
              </a:rPr>
              <a:t> May </a:t>
            </a:r>
            <a:r>
              <a:rPr lang="en-GB" sz="2200" dirty="0"/>
              <a:t>and </a:t>
            </a:r>
            <a:r>
              <a:rPr lang="en-GB" sz="2200" dirty="0">
                <a:solidFill>
                  <a:srgbClr val="283593"/>
                </a:solidFill>
              </a:rPr>
              <a:t>paper 3 </a:t>
            </a:r>
            <a:r>
              <a:rPr lang="en-GB" sz="2200" dirty="0"/>
              <a:t>will take place on </a:t>
            </a:r>
            <a:r>
              <a:rPr lang="en-GB" sz="2200" dirty="0">
                <a:solidFill>
                  <a:srgbClr val="283593"/>
                </a:solidFill>
              </a:rPr>
              <a:t>Thursday 13</a:t>
            </a:r>
            <a:r>
              <a:rPr lang="en-GB" sz="2200" baseline="30000" dirty="0">
                <a:solidFill>
                  <a:srgbClr val="283593"/>
                </a:solidFill>
              </a:rPr>
              <a:t>th</a:t>
            </a:r>
            <a:r>
              <a:rPr lang="en-GB" sz="2200" dirty="0">
                <a:solidFill>
                  <a:srgbClr val="283593"/>
                </a:solidFill>
              </a:rPr>
              <a:t> May</a:t>
            </a:r>
            <a:r>
              <a:rPr lang="en-GB" sz="2200" dirty="0"/>
              <a:t>. These tests have a total of </a:t>
            </a:r>
            <a:r>
              <a:rPr lang="en-GB" sz="2200" dirty="0">
                <a:solidFill>
                  <a:srgbClr val="283593"/>
                </a:solidFill>
              </a:rPr>
              <a:t>35 marks</a:t>
            </a:r>
            <a:r>
              <a:rPr lang="en-GB" sz="2200" dirty="0"/>
              <a:t> each and lasts for </a:t>
            </a:r>
            <a:r>
              <a:rPr lang="en-GB" sz="2200" dirty="0">
                <a:solidFill>
                  <a:srgbClr val="283593"/>
                </a:solidFill>
              </a:rPr>
              <a:t>40 minutes</a:t>
            </a:r>
            <a:r>
              <a:rPr lang="en-GB" sz="2200" dirty="0"/>
              <a:t> each.  </a:t>
            </a:r>
          </a:p>
          <a:p>
            <a:pPr marL="114300"/>
            <a:r>
              <a:rPr lang="en-GB" sz="2200" dirty="0"/>
              <a:t>These papers require children to demonstrate their mathematical knowledge and skills, as well as their ability to solve problems and their mathematical reasoning. They cover a wide range of mathematical topics from key stage 2 including,</a:t>
            </a:r>
          </a:p>
        </p:txBody>
      </p:sp>
      <p:sp>
        <p:nvSpPr>
          <p:cNvPr id="6" name="Title 1">
            <a:extLst>
              <a:ext uri="{FF2B5EF4-FFF2-40B4-BE49-F238E27FC236}">
                <a16:creationId xmlns:a16="http://schemas.microsoft.com/office/drawing/2014/main" id="{463DAF48-7F1A-4C07-2281-4AF34C154588}"/>
              </a:ext>
            </a:extLst>
          </p:cNvPr>
          <p:cNvSpPr txBox="1">
            <a:spLocks/>
          </p:cNvSpPr>
          <p:nvPr/>
        </p:nvSpPr>
        <p:spPr>
          <a:xfrm>
            <a:off x="838200" y="365126"/>
            <a:ext cx="10515600" cy="96223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u="sng"/>
              <a:t>Maths Papers 2 and 3 - Reasoning</a:t>
            </a:r>
            <a:endParaRPr lang="en-GB" sz="4000" b="1" u="sng" dirty="0"/>
          </a:p>
        </p:txBody>
      </p:sp>
      <p:sp>
        <p:nvSpPr>
          <p:cNvPr id="7" name="TextBox 6">
            <a:extLst>
              <a:ext uri="{FF2B5EF4-FFF2-40B4-BE49-F238E27FC236}">
                <a16:creationId xmlns:a16="http://schemas.microsoft.com/office/drawing/2014/main" id="{3D821840-F58A-0490-62E0-45E726811A91}"/>
              </a:ext>
            </a:extLst>
          </p:cNvPr>
          <p:cNvSpPr txBox="1"/>
          <p:nvPr/>
        </p:nvSpPr>
        <p:spPr>
          <a:xfrm>
            <a:off x="1595284" y="3493166"/>
            <a:ext cx="4500716" cy="2585323"/>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283593"/>
                </a:solidFill>
              </a:rPr>
              <a:t>Number and place value (including Roman numerals);</a:t>
            </a:r>
          </a:p>
          <a:p>
            <a:pPr marL="285750" indent="-285750">
              <a:buFont typeface="Arial" panose="020B0604020202020204" pitchFamily="34" charset="0"/>
              <a:buChar char="•"/>
            </a:pPr>
            <a:r>
              <a:rPr lang="en-GB" sz="2400" dirty="0">
                <a:solidFill>
                  <a:srgbClr val="283593"/>
                </a:solidFill>
              </a:rPr>
              <a:t>The four operations;</a:t>
            </a:r>
          </a:p>
          <a:p>
            <a:pPr marL="285750" indent="-285750">
              <a:buFont typeface="Arial" panose="020B0604020202020204" pitchFamily="34" charset="0"/>
              <a:buChar char="•"/>
            </a:pPr>
            <a:r>
              <a:rPr lang="en-GB" sz="2400" dirty="0">
                <a:solidFill>
                  <a:srgbClr val="283593"/>
                </a:solidFill>
              </a:rPr>
              <a:t>Geometry (properties of shape, position and direction);</a:t>
            </a:r>
          </a:p>
          <a:p>
            <a:pPr marL="285750" indent="-285750">
              <a:buFont typeface="Arial" panose="020B0604020202020204" pitchFamily="34" charset="0"/>
              <a:buChar char="•"/>
            </a:pPr>
            <a:r>
              <a:rPr lang="en-GB" sz="2400" dirty="0">
                <a:solidFill>
                  <a:srgbClr val="283593"/>
                </a:solidFill>
              </a:rPr>
              <a:t>Statistics;</a:t>
            </a:r>
          </a:p>
          <a:p>
            <a:endParaRPr lang="en-GB" dirty="0"/>
          </a:p>
        </p:txBody>
      </p:sp>
      <p:sp>
        <p:nvSpPr>
          <p:cNvPr id="8" name="TextBox 7">
            <a:extLst>
              <a:ext uri="{FF2B5EF4-FFF2-40B4-BE49-F238E27FC236}">
                <a16:creationId xmlns:a16="http://schemas.microsoft.com/office/drawing/2014/main" id="{1EBE2433-7E35-B3A8-DBEE-FCFB787FF75B}"/>
              </a:ext>
            </a:extLst>
          </p:cNvPr>
          <p:cNvSpPr txBox="1"/>
          <p:nvPr/>
        </p:nvSpPr>
        <p:spPr>
          <a:xfrm>
            <a:off x="6517423" y="3517337"/>
            <a:ext cx="4793226"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283593"/>
                </a:solidFill>
              </a:rPr>
              <a:t>Measurement (length, perimeter, mass, volume, time, money);</a:t>
            </a:r>
          </a:p>
          <a:p>
            <a:pPr marL="285750" indent="-285750">
              <a:buFont typeface="Arial" panose="020B0604020202020204" pitchFamily="34" charset="0"/>
              <a:buChar char="•"/>
            </a:pPr>
            <a:r>
              <a:rPr lang="en-GB" sz="2400" dirty="0">
                <a:solidFill>
                  <a:srgbClr val="283593"/>
                </a:solidFill>
              </a:rPr>
              <a:t>Algebra;</a:t>
            </a:r>
          </a:p>
          <a:p>
            <a:pPr marL="285750" indent="-285750">
              <a:buFont typeface="Arial" panose="020B0604020202020204" pitchFamily="34" charset="0"/>
              <a:buChar char="•"/>
            </a:pPr>
            <a:r>
              <a:rPr lang="en-GB" sz="2400" dirty="0">
                <a:solidFill>
                  <a:srgbClr val="283593"/>
                </a:solidFill>
              </a:rPr>
              <a:t>Ratio and proportion;</a:t>
            </a:r>
          </a:p>
          <a:p>
            <a:pPr marL="285750" indent="-285750">
              <a:buFont typeface="Arial" panose="020B0604020202020204" pitchFamily="34" charset="0"/>
              <a:buChar char="•"/>
            </a:pPr>
            <a:r>
              <a:rPr lang="en-GB" sz="2400" dirty="0">
                <a:solidFill>
                  <a:srgbClr val="283593"/>
                </a:solidFill>
              </a:rPr>
              <a:t>Fractions, decimals and percentages. </a:t>
            </a:r>
          </a:p>
        </p:txBody>
      </p:sp>
    </p:spTree>
    <p:extLst>
      <p:ext uri="{BB962C8B-B14F-4D97-AF65-F5344CB8AC3E}">
        <p14:creationId xmlns:p14="http://schemas.microsoft.com/office/powerpoint/2010/main" val="105049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B3B3FA7D-B76F-2BC5-1676-04837C74D2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E216DD-DF18-5163-2B8E-1B0409307BB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964A4C8-C9EE-C21E-DAA4-184C3A482B42}"/>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90BBE8AF-238E-4949-7480-08124BF5E994}"/>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B52610DC-A982-1D58-3986-C4D9E1787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pic>
        <p:nvPicPr>
          <p:cNvPr id="4" name="Picture 3">
            <a:extLst>
              <a:ext uri="{FF2B5EF4-FFF2-40B4-BE49-F238E27FC236}">
                <a16:creationId xmlns:a16="http://schemas.microsoft.com/office/drawing/2014/main" id="{B6FD5B00-BCFD-E615-607D-2646D31DD050}"/>
              </a:ext>
            </a:extLst>
          </p:cNvPr>
          <p:cNvPicPr>
            <a:picLocks noChangeAspect="1"/>
          </p:cNvPicPr>
          <p:nvPr/>
        </p:nvPicPr>
        <p:blipFill>
          <a:blip r:embed="rId3"/>
          <a:stretch>
            <a:fillRect/>
          </a:stretch>
        </p:blipFill>
        <p:spPr>
          <a:xfrm>
            <a:off x="479898" y="1464838"/>
            <a:ext cx="3914932" cy="2134396"/>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77B5810F-96AE-A2A8-D4AA-AEE7AA466794}"/>
              </a:ext>
            </a:extLst>
          </p:cNvPr>
          <p:cNvPicPr>
            <a:picLocks noChangeAspect="1"/>
          </p:cNvPicPr>
          <p:nvPr/>
        </p:nvPicPr>
        <p:blipFill>
          <a:blip r:embed="rId4"/>
          <a:stretch>
            <a:fillRect/>
          </a:stretch>
        </p:blipFill>
        <p:spPr>
          <a:xfrm>
            <a:off x="436518" y="3839015"/>
            <a:ext cx="4043482" cy="174207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86516A6-939A-17F3-D471-71562EB1C5E0}"/>
              </a:ext>
            </a:extLst>
          </p:cNvPr>
          <p:cNvPicPr>
            <a:picLocks noChangeAspect="1"/>
          </p:cNvPicPr>
          <p:nvPr/>
        </p:nvPicPr>
        <p:blipFill>
          <a:blip r:embed="rId5"/>
          <a:stretch>
            <a:fillRect/>
          </a:stretch>
        </p:blipFill>
        <p:spPr>
          <a:xfrm>
            <a:off x="4367313" y="1580258"/>
            <a:ext cx="4043483" cy="1900089"/>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AD86DA4C-6335-5015-4358-273E30987BB5}"/>
              </a:ext>
            </a:extLst>
          </p:cNvPr>
          <p:cNvPicPr>
            <a:picLocks noChangeAspect="1"/>
          </p:cNvPicPr>
          <p:nvPr/>
        </p:nvPicPr>
        <p:blipFill>
          <a:blip r:embed="rId6"/>
          <a:stretch>
            <a:fillRect/>
          </a:stretch>
        </p:blipFill>
        <p:spPr>
          <a:xfrm>
            <a:off x="4560353" y="4034560"/>
            <a:ext cx="3855260" cy="1325562"/>
          </a:xfrm>
          <a:prstGeom prst="rect">
            <a:avLst/>
          </a:prstGeom>
        </p:spPr>
      </p:pic>
      <p:pic>
        <p:nvPicPr>
          <p:cNvPr id="6" name="Picture 5">
            <a:extLst>
              <a:ext uri="{FF2B5EF4-FFF2-40B4-BE49-F238E27FC236}">
                <a16:creationId xmlns:a16="http://schemas.microsoft.com/office/drawing/2014/main" id="{91AE63E2-FF0C-E779-002D-0E1A908A6CDC}"/>
              </a:ext>
            </a:extLst>
          </p:cNvPr>
          <p:cNvPicPr>
            <a:picLocks noChangeAspect="1"/>
          </p:cNvPicPr>
          <p:nvPr/>
        </p:nvPicPr>
        <p:blipFill>
          <a:blip r:embed="rId7"/>
          <a:stretch>
            <a:fillRect/>
          </a:stretch>
        </p:blipFill>
        <p:spPr>
          <a:xfrm>
            <a:off x="8229578" y="1921895"/>
            <a:ext cx="3404442" cy="3370397"/>
          </a:xfrm>
          <a:prstGeom prst="rect">
            <a:avLst/>
          </a:prstGeom>
          <a:effectLst>
            <a:outerShdw blurRad="50800" dist="38100" dir="2700000" algn="tl" rotWithShape="0">
              <a:prstClr val="black">
                <a:alpha val="40000"/>
              </a:prstClr>
            </a:outerShdw>
          </a:effectLst>
        </p:spPr>
      </p:pic>
      <p:sp>
        <p:nvSpPr>
          <p:cNvPr id="11" name="Title 1">
            <a:extLst>
              <a:ext uri="{FF2B5EF4-FFF2-40B4-BE49-F238E27FC236}">
                <a16:creationId xmlns:a16="http://schemas.microsoft.com/office/drawing/2014/main" id="{1F39BCB9-6300-1DB4-2A14-8962148CFDEC}"/>
              </a:ext>
            </a:extLst>
          </p:cNvPr>
          <p:cNvSpPr txBox="1">
            <a:spLocks/>
          </p:cNvSpPr>
          <p:nvPr/>
        </p:nvSpPr>
        <p:spPr>
          <a:xfrm>
            <a:off x="557980" y="262827"/>
            <a:ext cx="10515600" cy="96223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u="sng"/>
              <a:t>Maths Papers 2 and 3 - Reasoning</a:t>
            </a:r>
            <a:endParaRPr lang="en-GB" sz="4000" b="1" u="sng" dirty="0"/>
          </a:p>
        </p:txBody>
      </p:sp>
    </p:spTree>
    <p:extLst>
      <p:ext uri="{BB962C8B-B14F-4D97-AF65-F5344CB8AC3E}">
        <p14:creationId xmlns:p14="http://schemas.microsoft.com/office/powerpoint/2010/main" val="1152407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82C5ECC4-938A-9B26-29D3-E4591F4CB3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5B9D5F-CC95-029D-4444-531A2EE240A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6B76520-765A-1013-0A09-295260F3D4EA}"/>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E77D3453-6BF9-DF17-9C0A-A71CB9C2E0D4}"/>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063CF57F-85F6-E39E-CA7F-17D5DBF854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Content Placeholder 2">
            <a:extLst>
              <a:ext uri="{FF2B5EF4-FFF2-40B4-BE49-F238E27FC236}">
                <a16:creationId xmlns:a16="http://schemas.microsoft.com/office/drawing/2014/main" id="{410906CA-B514-0B1D-297B-7970A42C7977}"/>
              </a:ext>
            </a:extLst>
          </p:cNvPr>
          <p:cNvSpPr txBox="1">
            <a:spLocks/>
          </p:cNvSpPr>
          <p:nvPr/>
        </p:nvSpPr>
        <p:spPr>
          <a:xfrm>
            <a:off x="838200" y="1825625"/>
            <a:ext cx="5181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Practice fluency of times tables. </a:t>
            </a:r>
          </a:p>
          <a:p>
            <a:r>
              <a:rPr lang="en-GB"/>
              <a:t>Practice basics of arithmetic – multiplying and dividing by 10, 100, 1000. Formal methods – bus stop division and formal multiplication. </a:t>
            </a:r>
          </a:p>
          <a:p>
            <a:r>
              <a:rPr lang="en-GB"/>
              <a:t>Practice spotting mistakes in questions – forgetting the carried numbers, reading the symbol incorrectly. </a:t>
            </a:r>
          </a:p>
          <a:p>
            <a:r>
              <a:rPr lang="en-GB"/>
              <a:t>Recap – prime/composite, cube and squared numbers – what are these what do they look like. </a:t>
            </a:r>
            <a:endParaRPr lang="en-GB" dirty="0"/>
          </a:p>
        </p:txBody>
      </p:sp>
      <p:sp>
        <p:nvSpPr>
          <p:cNvPr id="6" name="Content Placeholder 3">
            <a:extLst>
              <a:ext uri="{FF2B5EF4-FFF2-40B4-BE49-F238E27FC236}">
                <a16:creationId xmlns:a16="http://schemas.microsoft.com/office/drawing/2014/main" id="{CC4564E8-61C2-5BAD-CD77-44B585244C57}"/>
              </a:ext>
            </a:extLst>
          </p:cNvPr>
          <p:cNvSpPr txBox="1">
            <a:spLocks/>
          </p:cNvSpPr>
          <p:nvPr/>
        </p:nvSpPr>
        <p:spPr>
          <a:xfrm>
            <a:off x="6172200" y="182562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Ensure for the reasoning that children read the question carefully – underline key information. </a:t>
            </a:r>
          </a:p>
          <a:p>
            <a:r>
              <a:rPr lang="en-GB"/>
              <a:t>Advise to always show working out particularly for 2 mark questions!</a:t>
            </a:r>
          </a:p>
          <a:p>
            <a:endParaRPr lang="en-GB" dirty="0"/>
          </a:p>
        </p:txBody>
      </p:sp>
      <p:sp>
        <p:nvSpPr>
          <p:cNvPr id="7" name="Title 1">
            <a:extLst>
              <a:ext uri="{FF2B5EF4-FFF2-40B4-BE49-F238E27FC236}">
                <a16:creationId xmlns:a16="http://schemas.microsoft.com/office/drawing/2014/main" id="{9E212861-C066-B635-4F55-56F35A693678}"/>
              </a:ext>
            </a:extLst>
          </p:cNvPr>
          <p:cNvSpPr txBox="1">
            <a:spLocks/>
          </p:cNvSpPr>
          <p:nvPr/>
        </p:nvSpPr>
        <p:spPr>
          <a:xfrm>
            <a:off x="838200" y="190733"/>
            <a:ext cx="105156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3600" b="1" u="sng" dirty="0"/>
              <a:t>Ways you can help prepare for the Maths test - </a:t>
            </a:r>
          </a:p>
        </p:txBody>
      </p:sp>
    </p:spTree>
    <p:extLst>
      <p:ext uri="{BB962C8B-B14F-4D97-AF65-F5344CB8AC3E}">
        <p14:creationId xmlns:p14="http://schemas.microsoft.com/office/powerpoint/2010/main" val="3917451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153F4152-CD07-8E2B-3386-1C70948293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440DA9-3817-AB4C-9CE7-E5A7BE4DBAD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31F32EC-A6B5-773A-5E88-E356A463385D}"/>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0B15583B-BEDC-46F2-F7AD-E72F709F1A3C}"/>
              </a:ext>
            </a:extLst>
          </p:cNvPr>
          <p:cNvSpPr/>
          <p:nvPr/>
        </p:nvSpPr>
        <p:spPr>
          <a:xfrm>
            <a:off x="523875" y="498168"/>
            <a:ext cx="11144250" cy="5762066"/>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1">
            <a:extLst>
              <a:ext uri="{FF2B5EF4-FFF2-40B4-BE49-F238E27FC236}">
                <a16:creationId xmlns:a16="http://schemas.microsoft.com/office/drawing/2014/main" id="{C7F75CCB-37AD-0A8F-4B24-E7BE8AA56F46}"/>
              </a:ext>
            </a:extLst>
          </p:cNvPr>
          <p:cNvSpPr txBox="1">
            <a:spLocks/>
          </p:cNvSpPr>
          <p:nvPr/>
        </p:nvSpPr>
        <p:spPr>
          <a:xfrm>
            <a:off x="631722" y="0"/>
            <a:ext cx="10515600" cy="11223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u="sng" dirty="0"/>
              <a:t>Access arrangements – extra time and support  </a:t>
            </a:r>
          </a:p>
        </p:txBody>
      </p:sp>
      <p:sp>
        <p:nvSpPr>
          <p:cNvPr id="6" name="Content Placeholder 3">
            <a:extLst>
              <a:ext uri="{FF2B5EF4-FFF2-40B4-BE49-F238E27FC236}">
                <a16:creationId xmlns:a16="http://schemas.microsoft.com/office/drawing/2014/main" id="{71948CAC-452F-A52D-8B2E-F81ACAAEB5BA}"/>
              </a:ext>
            </a:extLst>
          </p:cNvPr>
          <p:cNvSpPr txBox="1">
            <a:spLocks/>
          </p:cNvSpPr>
          <p:nvPr/>
        </p:nvSpPr>
        <p:spPr>
          <a:xfrm>
            <a:off x="631722" y="1122363"/>
            <a:ext cx="11036403" cy="5237469"/>
          </a:xfrm>
          <a:prstGeom prst="rect">
            <a:avLst/>
          </a:prstGeom>
        </p:spPr>
        <p:txBody>
          <a:bodyPr vert="horz" lIns="91440" tIns="45720" rIns="91440" bIns="45720" rtlCol="0" anchor="t">
            <a:normAutofit fontScale="925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buFont typeface="Arial" panose="020B0604020202020204" pitchFamily="34" charset="0"/>
              <a:buNone/>
            </a:pPr>
            <a:r>
              <a:rPr lang="en-GB" b="1" dirty="0">
                <a:solidFill>
                  <a:srgbClr val="0B0C0C"/>
                </a:solidFill>
              </a:rPr>
              <a:t>Applying for additional time  - </a:t>
            </a:r>
            <a:r>
              <a:rPr lang="en-GB" b="1" dirty="0">
                <a:solidFill>
                  <a:srgbClr val="0B0C0C"/>
                </a:solidFill>
                <a:ea typeface="+mn-lt"/>
                <a:cs typeface="+mn-lt"/>
              </a:rPr>
              <a:t>Schools will need to respond to each of the following 7 questions about the pupil. These questions draw on the teacher’s assessment of the pupil’s abilities or needs and do not relate to a specific diagnosis or condition. Schools should think carefully about the questions and how they relate to the pupil and must have evidence to justify their responses to the application questions in case they receive a monitoring visit.</a:t>
            </a:r>
            <a:endParaRPr lang="en-GB" b="1" dirty="0"/>
          </a:p>
          <a:p>
            <a:pPr marL="457200" indent="-457200">
              <a:buFont typeface="+mj-lt"/>
              <a:buAutoNum type="arabicPeriod"/>
            </a:pPr>
            <a:r>
              <a:rPr lang="en-GB" sz="1700" dirty="0">
                <a:solidFill>
                  <a:srgbClr val="0B0C0C"/>
                </a:solidFill>
                <a:ea typeface="+mn-lt"/>
                <a:cs typeface="+mn-lt"/>
              </a:rPr>
              <a:t>Can the pupil understand and respond appropriately to a simple request or instruction given in English, without being prompted or aided by an interpreter or translator?</a:t>
            </a:r>
            <a:endParaRPr lang="en-GB" sz="1700" dirty="0"/>
          </a:p>
          <a:p>
            <a:pPr marL="457200" indent="-457200">
              <a:buFont typeface="+mj-lt"/>
              <a:buAutoNum type="arabicPeriod"/>
            </a:pPr>
            <a:r>
              <a:rPr lang="en-GB" sz="1700" dirty="0">
                <a:solidFill>
                  <a:srgbClr val="0B0C0C"/>
                </a:solidFill>
                <a:ea typeface="+mn-lt"/>
                <a:cs typeface="+mn-lt"/>
              </a:rPr>
              <a:t>Does the pupil have a hearing impairment that prevents them from being able to respond appropriately to a simple question or instruction given in English, without being prompted or aided by a communicator, sign language interpreter or having to lip-read?</a:t>
            </a:r>
            <a:endParaRPr lang="en-GB" sz="1700" dirty="0"/>
          </a:p>
          <a:p>
            <a:pPr marL="457200" indent="-457200">
              <a:buFont typeface="+mj-lt"/>
              <a:buAutoNum type="arabicPeriod"/>
            </a:pPr>
            <a:r>
              <a:rPr lang="en-GB" sz="1700" dirty="0">
                <a:solidFill>
                  <a:srgbClr val="0B0C0C"/>
                </a:solidFill>
                <a:ea typeface="+mn-lt"/>
                <a:cs typeface="+mn-lt"/>
              </a:rPr>
              <a:t>Does the pupil need braille and/or enlarged print in order to read and understand text?</a:t>
            </a:r>
            <a:endParaRPr lang="en-GB" sz="1700" dirty="0"/>
          </a:p>
          <a:p>
            <a:pPr marL="457200" indent="-457200">
              <a:buFont typeface="+mj-lt"/>
              <a:buAutoNum type="arabicPeriod"/>
            </a:pPr>
            <a:r>
              <a:rPr lang="en-GB" sz="1700" dirty="0">
                <a:solidFill>
                  <a:srgbClr val="0B0C0C"/>
                </a:solidFill>
                <a:ea typeface="+mn-lt"/>
                <a:cs typeface="+mn-lt"/>
              </a:rPr>
              <a:t>Can the pupil focus on a task, which requires them to work independently and without interruption, for at least 15 minutes without being prompted to stay on task?</a:t>
            </a:r>
            <a:endParaRPr lang="en-GB" sz="1700" dirty="0"/>
          </a:p>
          <a:p>
            <a:pPr marL="457200" indent="-457200">
              <a:buFont typeface="+mj-lt"/>
              <a:buAutoNum type="arabicPeriod"/>
            </a:pPr>
            <a:r>
              <a:rPr lang="en-GB" sz="1700" dirty="0">
                <a:solidFill>
                  <a:srgbClr val="0B0C0C"/>
                </a:solidFill>
                <a:ea typeface="+mn-lt"/>
                <a:cs typeface="+mn-lt"/>
              </a:rPr>
              <a:t>Is the pupil prevented from being able to write independently at a speed of more than 10 words per minute by a physical, motor skill or learning disability?</a:t>
            </a:r>
            <a:endParaRPr lang="en-GB" sz="1700" dirty="0"/>
          </a:p>
          <a:p>
            <a:pPr marL="457200" indent="-457200">
              <a:buFont typeface="+mj-lt"/>
              <a:buAutoNum type="arabicPeriod"/>
            </a:pPr>
            <a:r>
              <a:rPr lang="en-GB" sz="1700" dirty="0">
                <a:solidFill>
                  <a:srgbClr val="0B0C0C"/>
                </a:solidFill>
                <a:ea typeface="+mn-lt"/>
                <a:cs typeface="+mn-lt"/>
              </a:rPr>
              <a:t>Can the pupil read age-appropriate texts aloud and fluently without making errors, or with very few errors?</a:t>
            </a:r>
            <a:endParaRPr lang="en-GB" sz="1700" dirty="0"/>
          </a:p>
          <a:p>
            <a:pPr marL="457200" indent="-457200">
              <a:buFont typeface="+mj-lt"/>
              <a:buAutoNum type="arabicPeriod"/>
            </a:pPr>
            <a:r>
              <a:rPr lang="en-GB" sz="1700" dirty="0">
                <a:solidFill>
                  <a:srgbClr val="0B0C0C"/>
                </a:solidFill>
                <a:ea typeface="+mn-lt"/>
                <a:cs typeface="+mn-lt"/>
              </a:rPr>
              <a:t>Does the pupil have difficulty processing information, which prevents them from being able to answer questions on practice key stage 2 tests, even when they are allowed to refer back to the questions?</a:t>
            </a:r>
            <a:endParaRPr lang="en-GB" sz="1700" dirty="0"/>
          </a:p>
          <a:p>
            <a:pPr marL="0" indent="0">
              <a:buNone/>
            </a:pPr>
            <a:r>
              <a:rPr lang="en-GB" sz="1900" b="1" dirty="0">
                <a:solidFill>
                  <a:srgbClr val="0B0C0C"/>
                </a:solidFill>
                <a:ea typeface="+mn-lt"/>
                <a:cs typeface="+mn-lt"/>
              </a:rPr>
              <a:t>Based on the responses to the questions in the application, STA may decide the pupil qualifies for a maximum of up to 25% additional time. </a:t>
            </a:r>
            <a:r>
              <a:rPr lang="en-GB" sz="1900" b="1" dirty="0">
                <a:cs typeface="Calibri"/>
              </a:rPr>
              <a:t>Children with an EHCP automatically receive 25% extra time.</a:t>
            </a:r>
          </a:p>
          <a:p>
            <a:pPr marL="0" indent="0">
              <a:buFont typeface="Arial" panose="020B0604020202020204" pitchFamily="34" charset="0"/>
              <a:buNone/>
            </a:pPr>
            <a:endParaRPr lang="en-GB" dirty="0">
              <a:cs typeface="Calibri"/>
            </a:endParaRPr>
          </a:p>
        </p:txBody>
      </p:sp>
    </p:spTree>
    <p:extLst>
      <p:ext uri="{BB962C8B-B14F-4D97-AF65-F5344CB8AC3E}">
        <p14:creationId xmlns:p14="http://schemas.microsoft.com/office/powerpoint/2010/main" val="8392005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94385D96-C1CF-AEA3-E4F2-AAEBD06D9A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ED9BAB-5CC5-7C2A-8481-40D78D708CA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5497824-F4B2-9ED4-5FC0-12168F18FEB4}"/>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AA8D1BF7-B0A8-7CDF-9359-3D9AA6054F84}"/>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C2193792-1BCD-3772-1C63-190D7B045C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49B4DF8F-E3EF-132D-BCE8-27207261FAD6}"/>
              </a:ext>
            </a:extLst>
          </p:cNvPr>
          <p:cNvSpPr txBox="1">
            <a:spLocks/>
          </p:cNvSpPr>
          <p:nvPr/>
        </p:nvSpPr>
        <p:spPr>
          <a:xfrm>
            <a:off x="838200" y="365127"/>
            <a:ext cx="10515600" cy="10949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b="1" u="sng" dirty="0">
                <a:cs typeface="Calibri Light"/>
              </a:rPr>
              <a:t>Extra support</a:t>
            </a:r>
          </a:p>
        </p:txBody>
      </p:sp>
      <p:sp>
        <p:nvSpPr>
          <p:cNvPr id="6" name="Content Placeholder 3">
            <a:extLst>
              <a:ext uri="{FF2B5EF4-FFF2-40B4-BE49-F238E27FC236}">
                <a16:creationId xmlns:a16="http://schemas.microsoft.com/office/drawing/2014/main" id="{38E26C17-A328-0DD8-284D-917CDD38A592}"/>
              </a:ext>
            </a:extLst>
          </p:cNvPr>
          <p:cNvSpPr txBox="1">
            <a:spLocks/>
          </p:cNvSpPr>
          <p:nvPr/>
        </p:nvSpPr>
        <p:spPr>
          <a:xfrm>
            <a:off x="838200" y="1692729"/>
            <a:ext cx="10735159" cy="4484234"/>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GB" sz="2800" dirty="0">
                <a:cs typeface="Calibri"/>
              </a:rPr>
              <a:t>Scribes (where children cannot write or are known to experience fatigue)</a:t>
            </a:r>
          </a:p>
          <a:p>
            <a:pPr marL="457200" indent="-457200" algn="l">
              <a:buFont typeface="Arial" panose="020B0604020202020204" pitchFamily="34" charset="0"/>
              <a:buChar char="•"/>
            </a:pPr>
            <a:r>
              <a:rPr lang="en-GB" sz="2800" dirty="0">
                <a:cs typeface="Calibri"/>
              </a:rPr>
              <a:t>Transcribes (where it will be difficult for the marker to read a child's writing). Children complete the test and work with the transcriber after the test is ended to transcribe answers. Transcriber must use child's original spelling.</a:t>
            </a:r>
          </a:p>
          <a:p>
            <a:pPr marL="457200" indent="-457200" algn="l">
              <a:buFont typeface="Arial" panose="020B0604020202020204" pitchFamily="34" charset="0"/>
              <a:buChar char="•"/>
            </a:pPr>
            <a:r>
              <a:rPr lang="en-GB" sz="2800" dirty="0">
                <a:cs typeface="Calibri"/>
              </a:rPr>
              <a:t>Readers (except in the reading test)</a:t>
            </a:r>
          </a:p>
          <a:p>
            <a:pPr marL="457200" indent="-457200" algn="l">
              <a:buFont typeface="Arial" panose="020B0604020202020204" pitchFamily="34" charset="0"/>
              <a:buChar char="•"/>
            </a:pPr>
            <a:r>
              <a:rPr lang="en-GB" sz="2800" dirty="0">
                <a:cs typeface="Calibri"/>
              </a:rPr>
              <a:t>Prompters</a:t>
            </a:r>
          </a:p>
          <a:p>
            <a:pPr marL="457200" indent="-457200" algn="l">
              <a:buFont typeface="Arial" panose="020B0604020202020204" pitchFamily="34" charset="0"/>
              <a:buChar char="•"/>
            </a:pPr>
            <a:r>
              <a:rPr lang="en-GB" sz="2800" dirty="0">
                <a:cs typeface="Calibri"/>
              </a:rPr>
              <a:t>Rest breaks</a:t>
            </a:r>
          </a:p>
        </p:txBody>
      </p:sp>
    </p:spTree>
    <p:extLst>
      <p:ext uri="{BB962C8B-B14F-4D97-AF65-F5344CB8AC3E}">
        <p14:creationId xmlns:p14="http://schemas.microsoft.com/office/powerpoint/2010/main" val="33401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8CECD554-98A1-4B85-99E3-4AE1322D43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405E5D-0917-00A5-441F-A34DD7B47DE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CA5B03F-7CAC-1C23-3FEF-F5FF53A857C8}"/>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DCFD4C7C-D44A-5DE4-76F6-2BCA0FE35D84}"/>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B821E10A-7505-89CB-DAE4-B9FFE839BA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EFCD6C28-BA97-DA63-1368-67EDBAA8EE0C}"/>
              </a:ext>
            </a:extLst>
          </p:cNvPr>
          <p:cNvSpPr txBox="1">
            <a:spLocks/>
          </p:cNvSpPr>
          <p:nvPr/>
        </p:nvSpPr>
        <p:spPr>
          <a:xfrm>
            <a:off x="838200" y="206476"/>
            <a:ext cx="10515600" cy="10471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b="1" u="sng"/>
              <a:t>Illness or injury at the time of the test  </a:t>
            </a:r>
            <a:r>
              <a:rPr lang="en-GB"/>
              <a:t> </a:t>
            </a:r>
            <a:endParaRPr lang="en-GB" dirty="0"/>
          </a:p>
        </p:txBody>
      </p:sp>
      <p:sp>
        <p:nvSpPr>
          <p:cNvPr id="6" name="Content Placeholder 3">
            <a:extLst>
              <a:ext uri="{FF2B5EF4-FFF2-40B4-BE49-F238E27FC236}">
                <a16:creationId xmlns:a16="http://schemas.microsoft.com/office/drawing/2014/main" id="{DA944594-E5DF-E00D-11BD-B9DF492C9384}"/>
              </a:ext>
            </a:extLst>
          </p:cNvPr>
          <p:cNvSpPr txBox="1">
            <a:spLocks/>
          </p:cNvSpPr>
          <p:nvPr/>
        </p:nvSpPr>
        <p:spPr>
          <a:xfrm>
            <a:off x="732502" y="1384554"/>
            <a:ext cx="10800738" cy="4485304"/>
          </a:xfrm>
          <a:prstGeom prst="rect">
            <a:avLst/>
          </a:prstGeom>
        </p:spPr>
        <p:txBody>
          <a:bodyPr vert="horz" lIns="91440" tIns="45720" rIns="91440" bIns="45720" rtlCol="0" anchor="t">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solidFill>
                  <a:srgbClr val="0B0C0C"/>
                </a:solidFill>
                <a:ea typeface="+mn-lt"/>
                <a:cs typeface="+mn-lt"/>
              </a:rPr>
              <a:t>Schools should not administer a test to a pupil who is ill. If a pupil is not fit to take the test, the school should consider applying for a </a:t>
            </a:r>
            <a:r>
              <a:rPr lang="en-GB" u="sng" dirty="0">
                <a:solidFill>
                  <a:srgbClr val="1D70B8"/>
                </a:solidFill>
                <a:ea typeface="+mn-lt"/>
                <a:cs typeface="+mn-lt"/>
                <a:hlinkClick r:id="rId3"/>
              </a:rPr>
              <a:t>timetable variation</a:t>
            </a:r>
            <a:r>
              <a:rPr lang="en-GB" dirty="0">
                <a:solidFill>
                  <a:srgbClr val="0B0C0C"/>
                </a:solidFill>
                <a:ea typeface="+mn-lt"/>
                <a:cs typeface="+mn-lt"/>
              </a:rPr>
              <a:t> for permission to administer the test on another day. </a:t>
            </a:r>
          </a:p>
          <a:p>
            <a:r>
              <a:rPr lang="en-GB" dirty="0">
                <a:solidFill>
                  <a:srgbClr val="0B0C0C"/>
                </a:solidFill>
                <a:ea typeface="+mn-lt"/>
                <a:cs typeface="+mn-lt"/>
              </a:rPr>
              <a:t>If a pupil becomes ill during a test, the school should stop the test and make a note of the time. The pupil can be given a supervised rest break in school and can continue the test with the remaining amount of time when they are feeling better. If the pupil is not able to continue, or is sent home, the partially completed test script must be sent for marking. If the pupil leaves the school premises, they will have left test conditions and must not be allowed to continue or restart the test when they return to school.</a:t>
            </a:r>
            <a:endParaRPr lang="en-GB" dirty="0"/>
          </a:p>
          <a:p>
            <a:r>
              <a:rPr lang="en-GB" dirty="0">
                <a:solidFill>
                  <a:srgbClr val="0B0C0C"/>
                </a:solidFill>
                <a:ea typeface="+mn-lt"/>
                <a:cs typeface="+mn-lt"/>
              </a:rPr>
              <a:t>If the pupil sustains an injury that impacts their ability to write, they may use a scribe. If the injury occurred within one week of the tests, the school may also allow up to 25% additional time because the pupil is unfamiliar working with a scribe. In these situations, an application for additional time is not required. If the pupil is already familiar with working with a scribe, additional time must not be given. </a:t>
            </a:r>
            <a:endParaRPr lang="en-GB" dirty="0">
              <a:cs typeface="Calibri"/>
            </a:endParaRPr>
          </a:p>
        </p:txBody>
      </p:sp>
    </p:spTree>
    <p:extLst>
      <p:ext uri="{BB962C8B-B14F-4D97-AF65-F5344CB8AC3E}">
        <p14:creationId xmlns:p14="http://schemas.microsoft.com/office/powerpoint/2010/main" val="540822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AA3C973-A21F-FA60-EBD2-D6AB14E6C9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0FF20F-86B9-EAAE-2264-F7C0E991F2D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3B5F13AC-A514-2583-2CAA-345EFE1B4C61}"/>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21F43371-15FB-FD90-6FFB-E9B12F2CCA39}"/>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DDF23167-0DDC-6C66-062C-CE37DB8B9B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1A9DB530-B123-9E1C-6F3D-E348F2C49FA6}"/>
              </a:ext>
            </a:extLst>
          </p:cNvPr>
          <p:cNvSpPr txBox="1">
            <a:spLocks/>
          </p:cNvSpPr>
          <p:nvPr/>
        </p:nvSpPr>
        <p:spPr>
          <a:xfrm>
            <a:off x="838200" y="365127"/>
            <a:ext cx="10515600" cy="81841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u="sng" dirty="0"/>
              <a:t>Marking and results </a:t>
            </a:r>
          </a:p>
        </p:txBody>
      </p:sp>
      <p:sp>
        <p:nvSpPr>
          <p:cNvPr id="6" name="Content Placeholder 2">
            <a:extLst>
              <a:ext uri="{FF2B5EF4-FFF2-40B4-BE49-F238E27FC236}">
                <a16:creationId xmlns:a16="http://schemas.microsoft.com/office/drawing/2014/main" id="{B6EB7136-B82F-EA70-75DA-8F8A43706CF8}"/>
              </a:ext>
            </a:extLst>
          </p:cNvPr>
          <p:cNvSpPr txBox="1">
            <a:spLocks/>
          </p:cNvSpPr>
          <p:nvPr/>
        </p:nvSpPr>
        <p:spPr>
          <a:xfrm>
            <a:off x="838199" y="1401098"/>
            <a:ext cx="10931014" cy="4775866"/>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pPr>
            <a:r>
              <a:rPr lang="en-GB" dirty="0"/>
              <a:t>SATs tests are externally marked, schools will be able to view Key Stage 2 SATs results online from </a:t>
            </a:r>
            <a:r>
              <a:rPr lang="en-GB" b="1" dirty="0"/>
              <a:t>Tuesday 6</a:t>
            </a:r>
            <a:r>
              <a:rPr lang="en-GB" b="1" baseline="30000" dirty="0"/>
              <a:t>th</a:t>
            </a:r>
            <a:r>
              <a:rPr lang="en-GB" b="1" dirty="0"/>
              <a:t> July. </a:t>
            </a:r>
          </a:p>
          <a:p>
            <a:pPr>
              <a:lnSpc>
                <a:spcPct val="110000"/>
              </a:lnSpc>
            </a:pPr>
            <a:r>
              <a:rPr lang="en-GB" dirty="0"/>
              <a:t>Parents will receive the results shortly after, this is due to us in school reviewing the papers and submitting marking review applications if we believe the marking scheme has not been applied correctly. </a:t>
            </a:r>
          </a:p>
          <a:p>
            <a:pPr>
              <a:lnSpc>
                <a:spcPct val="110000"/>
              </a:lnSpc>
            </a:pPr>
            <a:r>
              <a:rPr lang="en-GB" dirty="0"/>
              <a:t>Parents will receive a report that includes their child's raw score, scaled score, and whether they met the national standard.</a:t>
            </a:r>
          </a:p>
          <a:p>
            <a:pPr>
              <a:lnSpc>
                <a:spcPct val="110000"/>
              </a:lnSpc>
            </a:pPr>
            <a:r>
              <a:rPr lang="en-GB" dirty="0"/>
              <a:t>The scaled score allows for comparison with other children across the country who took the same test. </a:t>
            </a:r>
          </a:p>
          <a:p>
            <a:pPr>
              <a:lnSpc>
                <a:spcPct val="110000"/>
              </a:lnSpc>
            </a:pPr>
            <a:r>
              <a:rPr lang="en-GB" dirty="0"/>
              <a:t>To meet government expectations, pupils must achieve 100 in their scaled scores. </a:t>
            </a:r>
          </a:p>
          <a:p>
            <a:pPr>
              <a:lnSpc>
                <a:spcPct val="110000"/>
              </a:lnSpc>
            </a:pPr>
            <a:r>
              <a:rPr lang="en-GB" dirty="0"/>
              <a:t>A score above 100 (including 120) means that a child has exceeded the expected standard in the test. </a:t>
            </a:r>
          </a:p>
        </p:txBody>
      </p:sp>
    </p:spTree>
    <p:extLst>
      <p:ext uri="{BB962C8B-B14F-4D97-AF65-F5344CB8AC3E}">
        <p14:creationId xmlns:p14="http://schemas.microsoft.com/office/powerpoint/2010/main" val="24035427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F607776F-814D-53F2-BE96-510B3D144F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D2D90D-8558-BAA0-9070-DB515E32024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F2179FA-1832-3E6A-59DA-8C7A98D16E72}"/>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54B1DC8C-9B22-2E6B-0FD6-FCAC06DEC861}"/>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1B7D0F2F-B70B-13B8-6805-ECC56527ED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57BE83AE-3D31-1ED6-165D-9943E1FB30E6}"/>
              </a:ext>
            </a:extLst>
          </p:cNvPr>
          <p:cNvSpPr txBox="1">
            <a:spLocks/>
          </p:cNvSpPr>
          <p:nvPr/>
        </p:nvSpPr>
        <p:spPr>
          <a:xfrm>
            <a:off x="649921" y="36144"/>
            <a:ext cx="10515600" cy="136593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u="sng"/>
              <a:t>Supporting your child in preparing for the SATs</a:t>
            </a:r>
            <a:endParaRPr lang="en-GB" sz="3600" b="1" u="sng" dirty="0"/>
          </a:p>
        </p:txBody>
      </p:sp>
      <p:sp>
        <p:nvSpPr>
          <p:cNvPr id="6" name="Text Placeholder 2">
            <a:extLst>
              <a:ext uri="{FF2B5EF4-FFF2-40B4-BE49-F238E27FC236}">
                <a16:creationId xmlns:a16="http://schemas.microsoft.com/office/drawing/2014/main" id="{D5D25273-6B85-EE8F-CC1A-F29A3DBC56C1}"/>
              </a:ext>
            </a:extLst>
          </p:cNvPr>
          <p:cNvSpPr txBox="1">
            <a:spLocks/>
          </p:cNvSpPr>
          <p:nvPr/>
        </p:nvSpPr>
        <p:spPr>
          <a:xfrm>
            <a:off x="499979" y="1402083"/>
            <a:ext cx="11192042" cy="4659504"/>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14300" indent="0">
              <a:buFont typeface="Arial" panose="020B0604020202020204" pitchFamily="34" charset="0"/>
              <a:buNone/>
            </a:pPr>
            <a:r>
              <a:rPr lang="en-GB" dirty="0"/>
              <a:t>Firstly, a positive attitude goes a long way. Give them as much encouragement and support as you can (but we don’t need to tell you that)!</a:t>
            </a:r>
          </a:p>
          <a:p>
            <a:pPr marL="114300" indent="0">
              <a:buFont typeface="Arial" panose="020B0604020202020204" pitchFamily="34" charset="0"/>
              <a:buNone/>
            </a:pPr>
            <a:r>
              <a:rPr lang="en-GB" dirty="0"/>
              <a:t>Tips:</a:t>
            </a:r>
          </a:p>
          <a:p>
            <a:r>
              <a:rPr lang="en-GB" dirty="0"/>
              <a:t>Don’t use past papers as they are used in school to prepare the children. </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Tree>
    <p:extLst>
      <p:ext uri="{BB962C8B-B14F-4D97-AF65-F5344CB8AC3E}">
        <p14:creationId xmlns:p14="http://schemas.microsoft.com/office/powerpoint/2010/main" val="428310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5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fade">
                                      <p:cBhvr>
                                        <p:cTn id="32" dur="500"/>
                                        <p:tgtEl>
                                          <p:spTgt spid="6">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8" end="8"/>
                                            </p:txEl>
                                          </p:spTgt>
                                        </p:tgtEl>
                                        <p:attrNameLst>
                                          <p:attrName>style.visibility</p:attrName>
                                        </p:attrNameLst>
                                      </p:cBhvr>
                                      <p:to>
                                        <p:strVal val="visible"/>
                                      </p:to>
                                    </p:set>
                                    <p:animEffect transition="in" filter="fade">
                                      <p:cBhvr>
                                        <p:cTn id="37"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BC38FB3A-EB11-0CE9-224E-27D237F293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8D7A2E-84C0-0ACB-8C06-44BC903857D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67A4F46-FC64-E821-0B79-59F0D6EF6756}"/>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A823EE14-23C0-ADA5-4CB4-CAC88127C7C7}"/>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47D45CB6-B386-7DDB-DDC2-EF7F20F5EE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itle 1">
            <a:extLst>
              <a:ext uri="{FF2B5EF4-FFF2-40B4-BE49-F238E27FC236}">
                <a16:creationId xmlns:a16="http://schemas.microsoft.com/office/drawing/2014/main" id="{5615AC1A-B93E-2927-5061-4D48B39A7C93}"/>
              </a:ext>
            </a:extLst>
          </p:cNvPr>
          <p:cNvSpPr txBox="1">
            <a:spLocks/>
          </p:cNvSpPr>
          <p:nvPr/>
        </p:nvSpPr>
        <p:spPr>
          <a:xfrm>
            <a:off x="838200" y="365127"/>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b="1" u="sng" dirty="0"/>
              <a:t>Resources and Easter homework</a:t>
            </a:r>
          </a:p>
        </p:txBody>
      </p:sp>
      <p:sp>
        <p:nvSpPr>
          <p:cNvPr id="6" name="Content Placeholder 3">
            <a:extLst>
              <a:ext uri="{FF2B5EF4-FFF2-40B4-BE49-F238E27FC236}">
                <a16:creationId xmlns:a16="http://schemas.microsoft.com/office/drawing/2014/main" id="{C538EF7D-1EC2-28EA-5B22-82F941414052}"/>
              </a:ext>
            </a:extLst>
          </p:cNvPr>
          <p:cNvSpPr txBox="1">
            <a:spLocks/>
          </p:cNvSpPr>
          <p:nvPr/>
        </p:nvSpPr>
        <p:spPr>
          <a:xfrm>
            <a:off x="838200" y="1873290"/>
            <a:ext cx="10515600" cy="3834336"/>
          </a:xfrm>
          <a:prstGeom prst="rect">
            <a:avLst/>
          </a:prstGeom>
        </p:spPr>
        <p:txBody>
          <a:bodyPr vert="horz" lIns="91440" tIns="45720" rIns="91440" bIns="45720" rtlCol="0" anchor="t">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en-GB" sz="2800" dirty="0">
                <a:cs typeface="Calibri"/>
              </a:rPr>
              <a:t>Times table rockstars</a:t>
            </a:r>
            <a:endParaRPr lang="en-US" sz="2800" dirty="0">
              <a:cs typeface="Calibri"/>
            </a:endParaRPr>
          </a:p>
          <a:p>
            <a:pPr>
              <a:lnSpc>
                <a:spcPct val="150000"/>
              </a:lnSpc>
            </a:pPr>
            <a:r>
              <a:rPr lang="en-GB" sz="2800" dirty="0">
                <a:cs typeface="Calibri"/>
              </a:rPr>
              <a:t>Arithmetic and grammar practice via homework</a:t>
            </a:r>
            <a:endParaRPr lang="en-GB" sz="2800" dirty="0">
              <a:ea typeface="Calibri"/>
              <a:cs typeface="Calibri"/>
            </a:endParaRPr>
          </a:p>
          <a:p>
            <a:pPr>
              <a:lnSpc>
                <a:spcPct val="150000"/>
              </a:lnSpc>
            </a:pPr>
            <a:r>
              <a:rPr lang="en-GB" sz="2800" dirty="0">
                <a:cs typeface="Calibri"/>
              </a:rPr>
              <a:t>CPG books.</a:t>
            </a:r>
          </a:p>
          <a:p>
            <a:pPr>
              <a:lnSpc>
                <a:spcPct val="150000"/>
              </a:lnSpc>
            </a:pPr>
            <a:r>
              <a:rPr lang="en-GB" sz="2800" dirty="0">
                <a:cs typeface="Calibri"/>
              </a:rPr>
              <a:t>Past papers are available online with mark schemes (but I don't recommend taking test after test)</a:t>
            </a:r>
          </a:p>
          <a:p>
            <a:endParaRPr lang="en-GB" dirty="0">
              <a:cs typeface="Calibri"/>
            </a:endParaRPr>
          </a:p>
          <a:p>
            <a:endParaRPr lang="en-GB" dirty="0">
              <a:cs typeface="Calibri"/>
            </a:endParaRPr>
          </a:p>
        </p:txBody>
      </p:sp>
    </p:spTree>
    <p:extLst>
      <p:ext uri="{BB962C8B-B14F-4D97-AF65-F5344CB8AC3E}">
        <p14:creationId xmlns:p14="http://schemas.microsoft.com/office/powerpoint/2010/main" val="34551374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0D2E7F43-458B-6875-9037-D66AB7515B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1EDECA-DA37-6658-F44C-0EC4E0DBA8F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710CA91-739C-768C-09D0-1534D52D69B0}"/>
              </a:ext>
            </a:extLst>
          </p:cNvPr>
          <p:cNvSpPr>
            <a:spLocks noGrp="1"/>
          </p:cNvSpPr>
          <p:nvPr>
            <p:ph type="subTitle" idx="1"/>
          </p:nvPr>
        </p:nvSpPr>
        <p:spPr/>
        <p:txBody>
          <a:bodyPr/>
          <a:lstStyle/>
          <a:p>
            <a:endParaRPr lang="en-GB"/>
          </a:p>
        </p:txBody>
      </p:sp>
      <p:sp>
        <p:nvSpPr>
          <p:cNvPr id="5" name="Rectangle 4">
            <a:extLst>
              <a:ext uri="{FF2B5EF4-FFF2-40B4-BE49-F238E27FC236}">
                <a16:creationId xmlns:a16="http://schemas.microsoft.com/office/drawing/2014/main" id="{4EB995BA-0954-16C2-7DD4-AB298D18E391}"/>
              </a:ext>
            </a:extLst>
          </p:cNvPr>
          <p:cNvSpPr/>
          <p:nvPr/>
        </p:nvSpPr>
        <p:spPr>
          <a:xfrm>
            <a:off x="523875" y="597766"/>
            <a:ext cx="11144250" cy="5662468"/>
          </a:xfrm>
          <a:prstGeom prst="rect">
            <a:avLst/>
          </a:prstGeom>
          <a:solidFill>
            <a:schemeClr val="bg1"/>
          </a:solidFill>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blue rectangle with white text&#10;&#10;AI-generated content may be incorrect.">
            <a:extLst>
              <a:ext uri="{FF2B5EF4-FFF2-40B4-BE49-F238E27FC236}">
                <a16:creationId xmlns:a16="http://schemas.microsoft.com/office/drawing/2014/main" id="{5C6D6D99-0AAA-DC57-6FD7-19311894F4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22" y="5475356"/>
            <a:ext cx="5922145" cy="1515816"/>
          </a:xfrm>
          <a:prstGeom prst="rect">
            <a:avLst/>
          </a:prstGeom>
        </p:spPr>
      </p:pic>
      <p:sp>
        <p:nvSpPr>
          <p:cNvPr id="4" name="TextBox 3">
            <a:extLst>
              <a:ext uri="{FF2B5EF4-FFF2-40B4-BE49-F238E27FC236}">
                <a16:creationId xmlns:a16="http://schemas.microsoft.com/office/drawing/2014/main" id="{817675F2-D529-721D-3D22-F1E3C93EB21E}"/>
              </a:ext>
            </a:extLst>
          </p:cNvPr>
          <p:cNvSpPr txBox="1"/>
          <p:nvPr/>
        </p:nvSpPr>
        <p:spPr>
          <a:xfrm>
            <a:off x="838200" y="365127"/>
            <a:ext cx="10515600" cy="1325563"/>
          </a:xfrm>
          <a:prstGeom prst="rect">
            <a:avLst/>
          </a:prstGeom>
        </p:spPr>
        <p:txBody>
          <a:bodyPr vert="horz" lIns="91440" tIns="45720" rIns="91440" bIns="45720" rtlCol="0" anchor="ctr">
            <a:normAutofit/>
          </a:bodyPr>
          <a:lstStyle/>
          <a:p>
            <a:pPr algn="ctr" defTabSz="685800">
              <a:lnSpc>
                <a:spcPct val="90000"/>
              </a:lnSpc>
              <a:spcBef>
                <a:spcPct val="0"/>
              </a:spcBef>
              <a:spcAft>
                <a:spcPts val="600"/>
              </a:spcAft>
            </a:pPr>
            <a:r>
              <a:rPr lang="en-US" sz="7200" b="1" u="sng" dirty="0">
                <a:latin typeface="+mj-lt"/>
                <a:ea typeface="+mj-ea"/>
                <a:cs typeface="+mj-cs"/>
              </a:rPr>
              <a:t>Questions </a:t>
            </a:r>
          </a:p>
        </p:txBody>
      </p:sp>
      <p:pic>
        <p:nvPicPr>
          <p:cNvPr id="6" name="Picture 2" descr="The power of the question mark - SWOOP Analytics® | Digital Workplace  Analytics">
            <a:extLst>
              <a:ext uri="{FF2B5EF4-FFF2-40B4-BE49-F238E27FC236}">
                <a16:creationId xmlns:a16="http://schemas.microsoft.com/office/drawing/2014/main" id="{82BC904C-54F6-BDFE-5D2E-1862815F254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51869" y="1858541"/>
            <a:ext cx="8288262" cy="4351338"/>
          </a:xfrm>
          <a:prstGeom prst="rect">
            <a:avLst/>
          </a:prstGeom>
          <a:solidFill>
            <a:srgbClr val="FFFFFF"/>
          </a:solidFill>
        </p:spPr>
      </p:pic>
    </p:spTree>
    <p:extLst>
      <p:ext uri="{BB962C8B-B14F-4D97-AF65-F5344CB8AC3E}">
        <p14:creationId xmlns:p14="http://schemas.microsoft.com/office/powerpoint/2010/main" val="3355159349"/>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365</TotalTime>
  <Words>1808</Words>
  <Application>Microsoft Office PowerPoint</Application>
  <PresentationFormat>Widescreen</PresentationFormat>
  <Paragraphs>120</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Aptos</vt:lpstr>
      <vt:lpstr>Arial</vt:lpstr>
      <vt:lpstr>Calibri</vt:lpstr>
      <vt:lpstr>Calibri Light</vt:lpstr>
      <vt:lpstr>EdShed</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Jessica France</dc:creator>
  <cp:lastModifiedBy>Elina Salajenko</cp:lastModifiedBy>
  <cp:revision>16</cp:revision>
  <dcterms:created xsi:type="dcterms:W3CDTF">2025-01-27T16:36:59Z</dcterms:created>
  <dcterms:modified xsi:type="dcterms:W3CDTF">2026-10-21T14:46:08Z</dcterms:modified>
</cp:coreProperties>
</file>